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446" r:id="rId3"/>
    <p:sldId id="457" r:id="rId4"/>
    <p:sldId id="496" r:id="rId5"/>
    <p:sldId id="498" r:id="rId6"/>
    <p:sldId id="497" r:id="rId7"/>
    <p:sldId id="501" r:id="rId8"/>
    <p:sldId id="499" r:id="rId9"/>
    <p:sldId id="442" r:id="rId10"/>
    <p:sldId id="486" r:id="rId11"/>
    <p:sldId id="487" r:id="rId12"/>
    <p:sldId id="437" r:id="rId13"/>
    <p:sldId id="505" r:id="rId14"/>
    <p:sldId id="449" r:id="rId15"/>
    <p:sldId id="504" r:id="rId16"/>
    <p:sldId id="502" r:id="rId17"/>
    <p:sldId id="548" r:id="rId18"/>
    <p:sldId id="538" r:id="rId19"/>
    <p:sldId id="539" r:id="rId20"/>
    <p:sldId id="540" r:id="rId21"/>
    <p:sldId id="541" r:id="rId22"/>
    <p:sldId id="542" r:id="rId23"/>
    <p:sldId id="543" r:id="rId24"/>
    <p:sldId id="544" r:id="rId25"/>
    <p:sldId id="535" r:id="rId26"/>
    <p:sldId id="509" r:id="rId27"/>
    <p:sldId id="510" r:id="rId28"/>
    <p:sldId id="511" r:id="rId29"/>
    <p:sldId id="512" r:id="rId30"/>
    <p:sldId id="513" r:id="rId31"/>
    <p:sldId id="514" r:id="rId32"/>
    <p:sldId id="515" r:id="rId33"/>
    <p:sldId id="516" r:id="rId34"/>
    <p:sldId id="549" r:id="rId35"/>
    <p:sldId id="519" r:id="rId36"/>
    <p:sldId id="520" r:id="rId37"/>
    <p:sldId id="521" r:id="rId38"/>
    <p:sldId id="551" r:id="rId39"/>
    <p:sldId id="523" r:id="rId40"/>
    <p:sldId id="524" r:id="rId41"/>
    <p:sldId id="545" r:id="rId42"/>
    <p:sldId id="546" r:id="rId43"/>
    <p:sldId id="547" r:id="rId44"/>
    <p:sldId id="527" r:id="rId45"/>
    <p:sldId id="528" r:id="rId46"/>
    <p:sldId id="529" r:id="rId47"/>
    <p:sldId id="555" r:id="rId48"/>
    <p:sldId id="556" r:id="rId49"/>
    <p:sldId id="554" r:id="rId50"/>
    <p:sldId id="533" r:id="rId51"/>
    <p:sldId id="258" r:id="rId52"/>
    <p:sldId id="506" r:id="rId53"/>
    <p:sldId id="503" r:id="rId54"/>
  </p:sldIdLst>
  <p:sldSz cx="9144000" cy="6858000" type="screen4x3"/>
  <p:notesSz cx="7315200" cy="9601200"/>
  <p:custShowLst>
    <p:custShow name="Custom Show 1" id="0">
      <p:sldLst/>
    </p:custShow>
    <p:custShow name="Custom Show 2" id="1">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Default Section" id="{AFDB131E-4C35-49E0-B9A7-A31FD8B7DD1F}">
          <p14:sldIdLst>
            <p14:sldId id="256"/>
            <p14:sldId id="446"/>
            <p14:sldId id="457"/>
            <p14:sldId id="496"/>
            <p14:sldId id="498"/>
            <p14:sldId id="497"/>
            <p14:sldId id="501"/>
            <p14:sldId id="499"/>
            <p14:sldId id="442"/>
            <p14:sldId id="486"/>
            <p14:sldId id="487"/>
            <p14:sldId id="437"/>
            <p14:sldId id="505"/>
            <p14:sldId id="449"/>
            <p14:sldId id="504"/>
            <p14:sldId id="502"/>
            <p14:sldId id="548"/>
            <p14:sldId id="538"/>
            <p14:sldId id="539"/>
            <p14:sldId id="540"/>
            <p14:sldId id="541"/>
            <p14:sldId id="542"/>
            <p14:sldId id="543"/>
            <p14:sldId id="544"/>
            <p14:sldId id="535"/>
            <p14:sldId id="509"/>
            <p14:sldId id="510"/>
            <p14:sldId id="511"/>
            <p14:sldId id="512"/>
            <p14:sldId id="513"/>
            <p14:sldId id="514"/>
            <p14:sldId id="515"/>
            <p14:sldId id="516"/>
            <p14:sldId id="549"/>
            <p14:sldId id="519"/>
            <p14:sldId id="520"/>
            <p14:sldId id="521"/>
            <p14:sldId id="551"/>
            <p14:sldId id="523"/>
            <p14:sldId id="524"/>
            <p14:sldId id="545"/>
            <p14:sldId id="546"/>
            <p14:sldId id="547"/>
            <p14:sldId id="527"/>
            <p14:sldId id="528"/>
            <p14:sldId id="529"/>
            <p14:sldId id="555"/>
            <p14:sldId id="556"/>
            <p14:sldId id="554"/>
            <p14:sldId id="533"/>
            <p14:sldId id="258"/>
            <p14:sldId id="506"/>
            <p14:sldId id="50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298"/>
    <a:srgbClr val="FF3300"/>
    <a:srgbClr val="000000"/>
    <a:srgbClr val="111111"/>
    <a:srgbClr val="659F61"/>
    <a:srgbClr val="F49180"/>
    <a:srgbClr val="D09A00"/>
    <a:srgbClr val="FF7171"/>
    <a:srgbClr val="FCA19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0" autoAdjust="0"/>
    <p:restoredTop sz="86301" autoAdjust="0"/>
  </p:normalViewPr>
  <p:slideViewPr>
    <p:cSldViewPr snapToGrid="0" snapToObjects="1">
      <p:cViewPr>
        <p:scale>
          <a:sx n="60" d="100"/>
          <a:sy n="60" d="100"/>
        </p:scale>
        <p:origin x="-1308"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389"/>
          </a:xfrm>
          <a:prstGeom prst="rect">
            <a:avLst/>
          </a:prstGeom>
        </p:spPr>
        <p:txBody>
          <a:bodyPr vert="horz" lIns="95079" tIns="47540" rIns="95079" bIns="47540" rtlCol="0"/>
          <a:lstStyle>
            <a:lvl1pPr algn="l">
              <a:defRPr sz="1200"/>
            </a:lvl1pPr>
          </a:lstStyle>
          <a:p>
            <a:endParaRPr lang="en-US"/>
          </a:p>
        </p:txBody>
      </p:sp>
      <p:sp>
        <p:nvSpPr>
          <p:cNvPr id="3" name="Date Placeholder 2"/>
          <p:cNvSpPr>
            <a:spLocks noGrp="1"/>
          </p:cNvSpPr>
          <p:nvPr>
            <p:ph type="dt" sz="quarter" idx="1"/>
          </p:nvPr>
        </p:nvSpPr>
        <p:spPr>
          <a:xfrm>
            <a:off x="4143587" y="0"/>
            <a:ext cx="3169920" cy="480389"/>
          </a:xfrm>
          <a:prstGeom prst="rect">
            <a:avLst/>
          </a:prstGeom>
        </p:spPr>
        <p:txBody>
          <a:bodyPr vert="horz" lIns="95079" tIns="47540" rIns="95079" bIns="47540" rtlCol="0"/>
          <a:lstStyle>
            <a:lvl1pPr algn="r">
              <a:defRPr sz="1200"/>
            </a:lvl1pPr>
          </a:lstStyle>
          <a:p>
            <a:fld id="{5BCC3BE5-7C0B-48D8-AA9C-758E2C87D26E}" type="datetimeFigureOut">
              <a:rPr lang="en-US" smtClean="0"/>
              <a:pPr/>
              <a:t>7/23/2016</a:t>
            </a:fld>
            <a:endParaRPr lang="en-US"/>
          </a:p>
        </p:txBody>
      </p:sp>
      <p:sp>
        <p:nvSpPr>
          <p:cNvPr id="4" name="Footer Placeholder 3"/>
          <p:cNvSpPr>
            <a:spLocks noGrp="1"/>
          </p:cNvSpPr>
          <p:nvPr>
            <p:ph type="ftr" sz="quarter" idx="2"/>
          </p:nvPr>
        </p:nvSpPr>
        <p:spPr>
          <a:xfrm>
            <a:off x="0" y="9119172"/>
            <a:ext cx="3169920" cy="480389"/>
          </a:xfrm>
          <a:prstGeom prst="rect">
            <a:avLst/>
          </a:prstGeom>
        </p:spPr>
        <p:txBody>
          <a:bodyPr vert="horz" lIns="95079" tIns="47540" rIns="95079" bIns="47540"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172"/>
            <a:ext cx="3169920" cy="480389"/>
          </a:xfrm>
          <a:prstGeom prst="rect">
            <a:avLst/>
          </a:prstGeom>
        </p:spPr>
        <p:txBody>
          <a:bodyPr vert="horz" lIns="95079" tIns="47540" rIns="95079" bIns="47540" rtlCol="0" anchor="b"/>
          <a:lstStyle>
            <a:lvl1pPr algn="r">
              <a:defRPr sz="1200"/>
            </a:lvl1pPr>
          </a:lstStyle>
          <a:p>
            <a:fld id="{80E4D5FB-D3AB-4653-BEF0-A15876D55F25}" type="slidenum">
              <a:rPr lang="en-US" smtClean="0"/>
              <a:pPr/>
              <a:t>‹#›</a:t>
            </a:fld>
            <a:endParaRPr lang="en-US"/>
          </a:p>
        </p:txBody>
      </p:sp>
    </p:spTree>
    <p:extLst>
      <p:ext uri="{BB962C8B-B14F-4D97-AF65-F5344CB8AC3E}">
        <p14:creationId xmlns:p14="http://schemas.microsoft.com/office/powerpoint/2010/main" val="116346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5079" tIns="47540" rIns="95079" bIns="47540" rtlCol="0"/>
          <a:lstStyle>
            <a:lvl1pPr algn="l" fontAlgn="auto">
              <a:spcBef>
                <a:spcPts val="0"/>
              </a:spcBef>
              <a:spcAft>
                <a:spcPts val="0"/>
              </a:spcAft>
              <a:defRPr sz="1200">
                <a:latin typeface="Arial"/>
                <a:ea typeface="+mn-ea"/>
                <a:cs typeface="+mn-cs"/>
              </a:defRPr>
            </a:lvl1pPr>
          </a:lstStyle>
          <a:p>
            <a:pPr>
              <a:defRPr/>
            </a:pPr>
            <a:endParaRPr lang="en-US"/>
          </a:p>
        </p:txBody>
      </p:sp>
      <p:sp>
        <p:nvSpPr>
          <p:cNvPr id="3" name="Date Placeholder 2"/>
          <p:cNvSpPr>
            <a:spLocks noGrp="1"/>
          </p:cNvSpPr>
          <p:nvPr>
            <p:ph type="dt" idx="1"/>
          </p:nvPr>
        </p:nvSpPr>
        <p:spPr>
          <a:xfrm>
            <a:off x="4143587" y="1"/>
            <a:ext cx="3169920" cy="480060"/>
          </a:xfrm>
          <a:prstGeom prst="rect">
            <a:avLst/>
          </a:prstGeom>
        </p:spPr>
        <p:txBody>
          <a:bodyPr vert="horz" wrap="square" lIns="95079" tIns="47540" rIns="95079" bIns="47540" numCol="1" anchor="t" anchorCtr="0" compatLnSpc="1">
            <a:prstTxWarp prst="textNoShape">
              <a:avLst/>
            </a:prstTxWarp>
          </a:bodyPr>
          <a:lstStyle>
            <a:lvl1pPr algn="r">
              <a:defRPr sz="1200"/>
            </a:lvl1pPr>
          </a:lstStyle>
          <a:p>
            <a:fld id="{FAE200BF-5E88-4F80-A965-989E962435C2}" type="datetime1">
              <a:rPr lang="en-US"/>
              <a:pPr/>
              <a:t>7/23/2016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079" tIns="47540" rIns="95079" bIns="47540" rtlCol="0" anchor="ctr"/>
          <a:lstStyle/>
          <a:p>
            <a:pPr lvl="0"/>
            <a:endParaRPr lang="en-US" noProof="0"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5079" tIns="47540" rIns="95079" bIns="4754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9119474"/>
            <a:ext cx="3169920" cy="480060"/>
          </a:xfrm>
          <a:prstGeom prst="rect">
            <a:avLst/>
          </a:prstGeom>
        </p:spPr>
        <p:txBody>
          <a:bodyPr vert="horz" lIns="95079" tIns="47540" rIns="95079" bIns="47540" rtlCol="0" anchor="b"/>
          <a:lstStyle>
            <a:lvl1pPr algn="l" fontAlgn="auto">
              <a:spcBef>
                <a:spcPts val="0"/>
              </a:spcBef>
              <a:spcAft>
                <a:spcPts val="0"/>
              </a:spcAft>
              <a:defRPr sz="1200">
                <a:latin typeface="Arial"/>
                <a:ea typeface="+mn-ea"/>
                <a:cs typeface="+mn-cs"/>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wrap="square" lIns="95079" tIns="47540" rIns="95079" bIns="47540" numCol="1" anchor="b" anchorCtr="0" compatLnSpc="1">
            <a:prstTxWarp prst="textNoShape">
              <a:avLst/>
            </a:prstTxWarp>
          </a:bodyPr>
          <a:lstStyle>
            <a:lvl1pPr algn="r">
              <a:defRPr sz="1200"/>
            </a:lvl1pPr>
          </a:lstStyle>
          <a:p>
            <a:fld id="{C2035D20-666A-4D58-B2B9-83ED2AC52B6B}" type="slidenum">
              <a:rPr lang="en-US"/>
              <a:pPr/>
              <a:t>‹#›</a:t>
            </a:fld>
            <a:endParaRPr lang="en-US"/>
          </a:p>
        </p:txBody>
      </p:sp>
    </p:spTree>
    <p:extLst>
      <p:ext uri="{BB962C8B-B14F-4D97-AF65-F5344CB8AC3E}">
        <p14:creationId xmlns:p14="http://schemas.microsoft.com/office/powerpoint/2010/main" val="149820807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fsharpforfunandprofit.com/posts/property-based-testing-2/"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www.youtube.com/watch?v=zi0rHwfiX1Q"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2035D20-666A-4D58-B2B9-83ED2AC52B6B}" type="slidenum">
              <a:rPr lang="en-US" smtClean="0"/>
              <a:pPr/>
              <a:t>1</a:t>
            </a:fld>
            <a:endParaRPr lang="en-US"/>
          </a:p>
        </p:txBody>
      </p:sp>
    </p:spTree>
    <p:extLst>
      <p:ext uri="{BB962C8B-B14F-4D97-AF65-F5344CB8AC3E}">
        <p14:creationId xmlns:p14="http://schemas.microsoft.com/office/powerpoint/2010/main" val="195811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base line, changes covered etc.</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10</a:t>
            </a:fld>
            <a:endParaRPr lang="en-US"/>
          </a:p>
        </p:txBody>
      </p:sp>
    </p:spTree>
    <p:extLst>
      <p:ext uri="{BB962C8B-B14F-4D97-AF65-F5344CB8AC3E}">
        <p14:creationId xmlns:p14="http://schemas.microsoft.com/office/powerpoint/2010/main" val="179008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a:t>
            </a:r>
            <a:r>
              <a:rPr lang="en-US" baseline="0" dirty="0" smtClean="0"/>
              <a:t> Phase 1 CP, initially all pre-</a:t>
            </a:r>
            <a:r>
              <a:rPr lang="en-US" baseline="0" dirty="0" err="1" smtClean="0"/>
              <a:t>deploymenty</a:t>
            </a:r>
            <a:r>
              <a:rPr lang="en-US" baseline="0" dirty="0" smtClean="0"/>
              <a:t>. Could cover runtime situations—first triggering offline adaptation(evolution) and deployment of new code, later more online adaptation… CP1 mostly handled by substitution of a DFU/functional aspects, We will go into CP2 in a little bit more details next</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11</a:t>
            </a:fld>
            <a:endParaRPr lang="en-US"/>
          </a:p>
        </p:txBody>
      </p:sp>
    </p:spTree>
    <p:extLst>
      <p:ext uri="{BB962C8B-B14F-4D97-AF65-F5344CB8AC3E}">
        <p14:creationId xmlns:p14="http://schemas.microsoft.com/office/powerpoint/2010/main" val="2883498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digress a bit</a:t>
            </a:r>
            <a:r>
              <a:rPr lang="en-US" baseline="0" dirty="0" smtClean="0"/>
              <a:t> from what we are– to present the inner works and complexities that we are dealing with. The change request can come before we deploy for the new mission, or  we may realize that the baseline application does not work after we deployed then in large number in the new mission, which triggered an emergency change request to the developers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12</a:t>
            </a:fld>
            <a:endParaRPr lang="en-US"/>
          </a:p>
        </p:txBody>
      </p:sp>
    </p:spTree>
    <p:extLst>
      <p:ext uri="{BB962C8B-B14F-4D97-AF65-F5344CB8AC3E}">
        <p14:creationId xmlns:p14="http://schemas.microsoft.com/office/powerpoint/2010/main" val="3420808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showing</a:t>
            </a:r>
            <a:r>
              <a:rPr lang="en-US" baseline="0" dirty="0" smtClean="0"/>
              <a:t> all the details, o all the steps. There will be back and forth.  There may be other ways to compose.  There are the build and test step, and synthesis will involve adding/</a:t>
            </a:r>
            <a:r>
              <a:rPr lang="en-US" baseline="0" dirty="0" err="1" smtClean="0"/>
              <a:t>amanging</a:t>
            </a:r>
            <a:r>
              <a:rPr lang="en-US" baseline="0" dirty="0" smtClean="0"/>
              <a:t> other issues like </a:t>
            </a:r>
            <a:r>
              <a:rPr lang="en-US" baseline="0" dirty="0" err="1" smtClean="0"/>
              <a:t>scpe</a:t>
            </a:r>
            <a:r>
              <a:rPr lang="en-US" baseline="0" dirty="0" smtClean="0"/>
              <a:t>, variable names, </a:t>
            </a:r>
            <a:r>
              <a:rPr lang="en-US" baseline="0" dirty="0" err="1" smtClean="0"/>
              <a:t>impots</a:t>
            </a:r>
            <a:r>
              <a:rPr lang="en-US" baseline="0" dirty="0" smtClean="0"/>
              <a:t> </a:t>
            </a:r>
            <a:r>
              <a:rPr lang="en-US" baseline="0" dirty="0" err="1" smtClean="0"/>
              <a:t>etc</a:t>
            </a:r>
            <a:r>
              <a:rPr lang="en-US" baseline="0" dirty="0" smtClean="0"/>
              <a:t>– some of these are issues that we </a:t>
            </a:r>
            <a:r>
              <a:rPr lang="en-US" baseline="0" dirty="0" err="1" smtClean="0"/>
              <a:t>alreadt</a:t>
            </a:r>
            <a:r>
              <a:rPr lang="en-US" baseline="0" dirty="0" smtClean="0"/>
              <a:t> handle with substitution.</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13</a:t>
            </a:fld>
            <a:endParaRPr lang="en-US"/>
          </a:p>
        </p:txBody>
      </p:sp>
    </p:spTree>
    <p:extLst>
      <p:ext uri="{BB962C8B-B14F-4D97-AF65-F5344CB8AC3E}">
        <p14:creationId xmlns:p14="http://schemas.microsoft.com/office/powerpoint/2010/main" val="3551906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14</a:t>
            </a:fld>
            <a:endParaRPr lang="en-US"/>
          </a:p>
        </p:txBody>
      </p:sp>
    </p:spTree>
    <p:extLst>
      <p:ext uri="{BB962C8B-B14F-4D97-AF65-F5344CB8AC3E}">
        <p14:creationId xmlns:p14="http://schemas.microsoft.com/office/powerpoint/2010/main" val="345310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defTabSz="475397">
              <a:spcBef>
                <a:spcPts val="0"/>
              </a:spcBef>
              <a:defRPr/>
            </a:pPr>
            <a:r>
              <a:rPr lang="en-US" dirty="0" smtClean="0"/>
              <a:t>Here</a:t>
            </a:r>
            <a:r>
              <a:rPr lang="en-US" baseline="0" dirty="0" smtClean="0"/>
              <a:t> we show how things we said in the last slide tie together and also  get back to where we are.  </a:t>
            </a:r>
            <a:r>
              <a:rPr lang="en-US" dirty="0" smtClean="0"/>
              <a:t>Shapes are artifacts,</a:t>
            </a:r>
            <a:r>
              <a:rPr lang="en-US" baseline="0" dirty="0" smtClean="0"/>
              <a:t> gears are processes. Think 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3210762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5397">
              <a:defRPr/>
            </a:pPr>
            <a:r>
              <a:rPr lang="en-US" dirty="0"/>
              <a:t>Given the baseline product, what is needed to reason abou</a:t>
            </a:r>
            <a:r>
              <a:rPr lang="en-US" dirty="0">
                <a:sym typeface="Wingdings" panose="05000000000000000000" pitchFamily="2" charset="2"/>
              </a:rPr>
              <a:t>t the application’s resource usage, resources provided by the environment and mission requirements: obviously the models of the app and ecosystem, ability to represent them </a:t>
            </a:r>
          </a:p>
          <a:p>
            <a:r>
              <a:rPr lang="en-US" dirty="0" smtClean="0"/>
              <a:t>Outline  for the next sections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16</a:t>
            </a:fld>
            <a:endParaRPr lang="en-US"/>
          </a:p>
        </p:txBody>
      </p:sp>
    </p:spTree>
    <p:extLst>
      <p:ext uri="{BB962C8B-B14F-4D97-AF65-F5344CB8AC3E}">
        <p14:creationId xmlns:p14="http://schemas.microsoft.com/office/powerpoint/2010/main" val="219962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defTabSz="475397">
              <a:spcBef>
                <a:spcPts val="0"/>
              </a:spcBef>
              <a:defRPr/>
            </a:pPr>
            <a:r>
              <a:rPr lang="en-US" dirty="0" smtClean="0"/>
              <a:t>Here</a:t>
            </a:r>
            <a:r>
              <a:rPr lang="en-US" baseline="0" dirty="0" smtClean="0"/>
              <a:t> we show how things we said in the last slide tie together and also  get back to where we are.  </a:t>
            </a:r>
            <a:r>
              <a:rPr lang="en-US" dirty="0" smtClean="0"/>
              <a:t>Shapes are artifacts,</a:t>
            </a:r>
            <a:r>
              <a:rPr lang="en-US" baseline="0" dirty="0" smtClean="0"/>
              <a:t> gears are processes. Think 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3210762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18</a:t>
            </a:fld>
            <a:endParaRPr lang="en-US"/>
          </a:p>
        </p:txBody>
      </p:sp>
    </p:spTree>
    <p:extLst>
      <p:ext uri="{BB962C8B-B14F-4D97-AF65-F5344CB8AC3E}">
        <p14:creationId xmlns:p14="http://schemas.microsoft.com/office/powerpoint/2010/main" val="578215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19</a:t>
            </a:fld>
            <a:endParaRPr lang="en-US"/>
          </a:p>
        </p:txBody>
      </p:sp>
    </p:spTree>
    <p:extLst>
      <p:ext uri="{BB962C8B-B14F-4D97-AF65-F5344CB8AC3E}">
        <p14:creationId xmlns:p14="http://schemas.microsoft.com/office/powerpoint/2010/main" val="21817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a:t>
            </a:fld>
            <a:endParaRPr lang="en-US"/>
          </a:p>
        </p:txBody>
      </p:sp>
    </p:spTree>
    <p:extLst>
      <p:ext uri="{BB962C8B-B14F-4D97-AF65-F5344CB8AC3E}">
        <p14:creationId xmlns:p14="http://schemas.microsoft.com/office/powerpoint/2010/main" val="164962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20</a:t>
            </a:fld>
            <a:endParaRPr lang="en-US"/>
          </a:p>
        </p:txBody>
      </p:sp>
    </p:spTree>
    <p:extLst>
      <p:ext uri="{BB962C8B-B14F-4D97-AF65-F5344CB8AC3E}">
        <p14:creationId xmlns:p14="http://schemas.microsoft.com/office/powerpoint/2010/main" val="20456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21</a:t>
            </a:fld>
            <a:endParaRPr lang="en-US"/>
          </a:p>
        </p:txBody>
      </p:sp>
    </p:spTree>
    <p:extLst>
      <p:ext uri="{BB962C8B-B14F-4D97-AF65-F5344CB8AC3E}">
        <p14:creationId xmlns:p14="http://schemas.microsoft.com/office/powerpoint/2010/main" val="181721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22</a:t>
            </a:fld>
            <a:endParaRPr lang="en-US"/>
          </a:p>
        </p:txBody>
      </p:sp>
    </p:spTree>
    <p:extLst>
      <p:ext uri="{BB962C8B-B14F-4D97-AF65-F5344CB8AC3E}">
        <p14:creationId xmlns:p14="http://schemas.microsoft.com/office/powerpoint/2010/main" val="3494067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23</a:t>
            </a:fld>
            <a:endParaRPr lang="en-US"/>
          </a:p>
        </p:txBody>
      </p:sp>
    </p:spTree>
    <p:extLst>
      <p:ext uri="{BB962C8B-B14F-4D97-AF65-F5344CB8AC3E}">
        <p14:creationId xmlns:p14="http://schemas.microsoft.com/office/powerpoint/2010/main" val="93254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24</a:t>
            </a:fld>
            <a:endParaRPr lang="en-US"/>
          </a:p>
        </p:txBody>
      </p:sp>
    </p:spTree>
    <p:extLst>
      <p:ext uri="{BB962C8B-B14F-4D97-AF65-F5344CB8AC3E}">
        <p14:creationId xmlns:p14="http://schemas.microsoft.com/office/powerpoint/2010/main" val="2337764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defTabSz="475397">
              <a:spcBef>
                <a:spcPts val="0"/>
              </a:spcBef>
              <a:defRPr/>
            </a:pPr>
            <a:r>
              <a:rPr lang="en-US" dirty="0" smtClean="0"/>
              <a:t>Here</a:t>
            </a:r>
            <a:r>
              <a:rPr lang="en-US" baseline="0" dirty="0" smtClean="0"/>
              <a:t> we show how things we said in the last slide tie together and also  get back to where we are.  </a:t>
            </a:r>
            <a:r>
              <a:rPr lang="en-US" dirty="0" smtClean="0"/>
              <a:t>Shapes are artifacts,</a:t>
            </a:r>
            <a:r>
              <a:rPr lang="en-US" baseline="0" dirty="0" smtClean="0"/>
              <a:t> gears are processes. Think 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640019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a:spcBef>
                <a:spcPts val="0"/>
              </a:spcBef>
            </a:pPr>
            <a:r>
              <a:rPr lang="en" dirty="0"/>
              <a:t>Modelling the ecosystem</a:t>
            </a:r>
          </a:p>
          <a:p>
            <a:pPr marL="475397" indent="-237698">
              <a:spcBef>
                <a:spcPts val="0"/>
              </a:spcBef>
              <a:buChar char="●"/>
            </a:pPr>
            <a:r>
              <a:rPr lang="en" dirty="0"/>
              <a:t>What is the ecosystem?</a:t>
            </a:r>
          </a:p>
          <a:p>
            <a:pPr marL="475397" indent="-237698">
              <a:spcBef>
                <a:spcPts val="0"/>
              </a:spcBef>
              <a:buChar char="●"/>
            </a:pPr>
            <a:r>
              <a:rPr lang="en" dirty="0" smtClean="0"/>
              <a:t>Why </a:t>
            </a:r>
            <a:r>
              <a:rPr lang="en" dirty="0"/>
              <a:t>is the ecosystem important?</a:t>
            </a:r>
          </a:p>
          <a:p>
            <a:pPr marL="475397" indent="-237698">
              <a:spcBef>
                <a:spcPts val="0"/>
              </a:spcBef>
              <a:buChar char="●"/>
            </a:pPr>
            <a:r>
              <a:rPr lang="en" dirty="0" smtClean="0"/>
              <a:t>What </a:t>
            </a:r>
            <a:r>
              <a:rPr lang="en" dirty="0"/>
              <a:t>have we done to model the ecosystem?</a:t>
            </a:r>
          </a:p>
          <a:p>
            <a:pPr marL="475397" indent="-237698">
              <a:spcBef>
                <a:spcPts val="0"/>
              </a:spcBef>
              <a:buChar char="●"/>
            </a:pPr>
            <a:r>
              <a:rPr lang="en" dirty="0"/>
              <a:t>What next</a:t>
            </a:r>
            <a:r>
              <a:rPr lang="en" dirty="0" smtClean="0"/>
              <a:t>?</a:t>
            </a:r>
            <a:endParaRPr dirty="0"/>
          </a:p>
        </p:txBody>
      </p:sp>
    </p:spTree>
    <p:extLst>
      <p:ext uri="{BB962C8B-B14F-4D97-AF65-F5344CB8AC3E}">
        <p14:creationId xmlns:p14="http://schemas.microsoft.com/office/powerpoint/2010/main" val="3792790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a:spcBef>
                <a:spcPts val="0"/>
              </a:spcBef>
            </a:pPr>
            <a:r>
              <a:rPr lang="en" dirty="0"/>
              <a:t>Modelling the ecosystem</a:t>
            </a:r>
          </a:p>
          <a:p>
            <a:pPr marL="475397" indent="-237698">
              <a:spcBef>
                <a:spcPts val="0"/>
              </a:spcBef>
              <a:buChar char="●"/>
            </a:pPr>
            <a:r>
              <a:rPr lang="en" dirty="0"/>
              <a:t>What is the ecosystem?</a:t>
            </a:r>
          </a:p>
          <a:p>
            <a:pPr>
              <a:spcBef>
                <a:spcPts val="0"/>
              </a:spcBef>
            </a:pPr>
            <a:r>
              <a:rPr lang="en" dirty="0">
                <a:solidFill>
                  <a:schemeClr val="dk1"/>
                </a:solidFill>
              </a:rPr>
              <a:t>The ecosystem consists of the </a:t>
            </a:r>
            <a:r>
              <a:rPr lang="en" dirty="0" smtClean="0">
                <a:solidFill>
                  <a:schemeClr val="dk1"/>
                </a:solidFill>
              </a:rPr>
              <a:t>environment &amp; the </a:t>
            </a:r>
            <a:r>
              <a:rPr lang="en" dirty="0">
                <a:solidFill>
                  <a:schemeClr val="dk1"/>
                </a:solidFill>
              </a:rPr>
              <a:t>mission </a:t>
            </a:r>
            <a:r>
              <a:rPr lang="en" dirty="0" smtClean="0">
                <a:solidFill>
                  <a:schemeClr val="dk1"/>
                </a:solidFill>
              </a:rPr>
              <a:t>goals &amp; objectives.</a:t>
            </a:r>
            <a:endParaRPr lang="en" dirty="0">
              <a:solidFill>
                <a:schemeClr val="dk1"/>
              </a:solidFill>
            </a:endParaRPr>
          </a:p>
        </p:txBody>
      </p:sp>
    </p:spTree>
    <p:extLst>
      <p:ext uri="{BB962C8B-B14F-4D97-AF65-F5344CB8AC3E}">
        <p14:creationId xmlns:p14="http://schemas.microsoft.com/office/powerpoint/2010/main" val="114329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a:spcBef>
                <a:spcPts val="0"/>
              </a:spcBef>
            </a:pPr>
            <a:r>
              <a:rPr lang="en" dirty="0"/>
              <a:t>Modelling the </a:t>
            </a:r>
            <a:r>
              <a:rPr lang="en" dirty="0" smtClean="0"/>
              <a:t>ecosystem</a:t>
            </a:r>
            <a:endParaRPr dirty="0"/>
          </a:p>
          <a:p>
            <a:pPr marL="475397" indent="-237698">
              <a:spcBef>
                <a:spcPts val="0"/>
              </a:spcBef>
              <a:buChar char="●"/>
            </a:pPr>
            <a:r>
              <a:rPr lang="en" dirty="0"/>
              <a:t>Why is the ecosystem important?</a:t>
            </a:r>
          </a:p>
          <a:p>
            <a:pPr>
              <a:spcBef>
                <a:spcPts val="0"/>
              </a:spcBef>
            </a:pPr>
            <a:r>
              <a:rPr lang="en" dirty="0">
                <a:solidFill>
                  <a:schemeClr val="dk1"/>
                </a:solidFill>
              </a:rPr>
              <a:t>The ecosystem is symmetric to the constructed system.</a:t>
            </a:r>
          </a:p>
          <a:p>
            <a:pPr>
              <a:spcBef>
                <a:spcPts val="0"/>
              </a:spcBef>
            </a:pPr>
            <a:r>
              <a:rPr lang="en" dirty="0">
                <a:solidFill>
                  <a:schemeClr val="dk1"/>
                </a:solidFill>
              </a:rPr>
              <a:t>The ecosystem issues a set of challenges to which the constructed system responds.</a:t>
            </a:r>
          </a:p>
          <a:p>
            <a:pPr>
              <a:spcBef>
                <a:spcPts val="0"/>
              </a:spcBef>
            </a:pPr>
            <a:r>
              <a:rPr lang="en" dirty="0">
                <a:solidFill>
                  <a:schemeClr val="dk1"/>
                </a:solidFill>
              </a:rPr>
              <a:t>We generate a set of specifications from the ecosystem models</a:t>
            </a:r>
            <a:r>
              <a:rPr lang="en" dirty="0" smtClean="0">
                <a:solidFill>
                  <a:schemeClr val="dk1"/>
                </a:solidFill>
              </a:rPr>
              <a:t>.</a:t>
            </a:r>
            <a:endParaRPr lang="en" dirty="0">
              <a:solidFill>
                <a:schemeClr val="dk1"/>
              </a:solidFill>
            </a:endParaRPr>
          </a:p>
        </p:txBody>
      </p:sp>
    </p:spTree>
    <p:extLst>
      <p:ext uri="{BB962C8B-B14F-4D97-AF65-F5344CB8AC3E}">
        <p14:creationId xmlns:p14="http://schemas.microsoft.com/office/powerpoint/2010/main" val="3568924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a:spcBef>
                <a:spcPts val="0"/>
              </a:spcBef>
            </a:pPr>
            <a:r>
              <a:rPr lang="en-US" dirty="0" smtClean="0"/>
              <a:t>Modelling the ecosystem</a:t>
            </a:r>
          </a:p>
          <a:p>
            <a:pPr marL="475397" indent="-237698">
              <a:spcBef>
                <a:spcPts val="0"/>
              </a:spcBef>
              <a:buChar char="●"/>
            </a:pPr>
            <a:r>
              <a:rPr lang="en-US" dirty="0" smtClean="0"/>
              <a:t>What have we done to model the ecosystem?</a:t>
            </a:r>
          </a:p>
          <a:p>
            <a:pPr>
              <a:spcBef>
                <a:spcPts val="0"/>
              </a:spcBef>
            </a:pPr>
            <a:endParaRPr lang="en-US" dirty="0" smtClean="0"/>
          </a:p>
          <a:p>
            <a:pPr>
              <a:spcBef>
                <a:spcPts val="0"/>
              </a:spcBef>
            </a:pPr>
            <a:r>
              <a:rPr lang="en-US" dirty="0" smtClean="0"/>
              <a:t>The models interact producing complex and emergent</a:t>
            </a:r>
            <a:r>
              <a:rPr lang="en-US" baseline="0" dirty="0" smtClean="0"/>
              <a:t> behavior.</a:t>
            </a:r>
            <a:endParaRPr lang="en-US" dirty="0"/>
          </a:p>
        </p:txBody>
      </p:sp>
    </p:spTree>
    <p:extLst>
      <p:ext uri="{BB962C8B-B14F-4D97-AF65-F5344CB8AC3E}">
        <p14:creationId xmlns:p14="http://schemas.microsoft.com/office/powerpoint/2010/main" val="3416676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for</a:t>
            </a:r>
            <a:r>
              <a:rPr lang="en-US" baseline="0" dirty="0" smtClean="0"/>
              <a:t> the speaker:  Stood up the platform, published the two CPs, have a vocabulary to represent the functional and </a:t>
            </a:r>
            <a:r>
              <a:rPr lang="en-US" baseline="0" dirty="0" err="1" smtClean="0"/>
              <a:t>extrafunctional</a:t>
            </a:r>
            <a:r>
              <a:rPr lang="en-US" baseline="0" dirty="0" smtClean="0"/>
              <a:t> aspects of the program and the ecosystem, have initial capabilities for program analysis to discover resource dependency and usage, DSL for checking, working DAS v1– not pretty looking or with nice interfaces– in process of integrated the upgrades of the components,  CP1 working in the DAS v1, CP2 is in process,  and also already started looking an enhancements to CPs that will stretch the limits of current analysis and synthesis capabilities. And started publishing..</a:t>
            </a:r>
          </a:p>
          <a:p>
            <a:endParaRPr lang="en-US" baseline="0" dirty="0" smtClean="0"/>
          </a:p>
          <a:p>
            <a:r>
              <a:rPr lang="en-US" baseline="0" dirty="0" smtClean="0"/>
              <a:t>List of publications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a:t>
            </a:fld>
            <a:endParaRPr lang="en-US"/>
          </a:p>
        </p:txBody>
      </p:sp>
    </p:spTree>
    <p:extLst>
      <p:ext uri="{BB962C8B-B14F-4D97-AF65-F5344CB8AC3E}">
        <p14:creationId xmlns:p14="http://schemas.microsoft.com/office/powerpoint/2010/main" val="2780181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a:spcBef>
                <a:spcPts val="0"/>
              </a:spcBef>
            </a:pPr>
            <a:r>
              <a:rPr lang="en-US" dirty="0" smtClean="0"/>
              <a:t>Modelling the ecosystem</a:t>
            </a:r>
          </a:p>
          <a:p>
            <a:pPr marL="475397" indent="-237698">
              <a:spcBef>
                <a:spcPts val="0"/>
              </a:spcBef>
              <a:buChar char="●"/>
            </a:pPr>
            <a:r>
              <a:rPr lang="en-US" dirty="0" smtClean="0"/>
              <a:t>What have we done to model the ecosystem?</a:t>
            </a:r>
          </a:p>
          <a:p>
            <a:pPr>
              <a:spcBef>
                <a:spcPts val="0"/>
              </a:spcBef>
            </a:pPr>
            <a:endParaRPr lang="en-US" dirty="0" smtClean="0"/>
          </a:p>
          <a:p>
            <a:pPr>
              <a:spcBef>
                <a:spcPts val="0"/>
              </a:spcBef>
            </a:pPr>
            <a:r>
              <a:rPr lang="en-US" dirty="0" smtClean="0"/>
              <a:t>The Execution Environment Model assembles a set of component DFU’s into a deployable package. </a:t>
            </a:r>
            <a:endParaRPr lang="en-US" dirty="0"/>
          </a:p>
        </p:txBody>
      </p:sp>
    </p:spTree>
    <p:extLst>
      <p:ext uri="{BB962C8B-B14F-4D97-AF65-F5344CB8AC3E}">
        <p14:creationId xmlns:p14="http://schemas.microsoft.com/office/powerpoint/2010/main" val="2878595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a:spcBef>
                <a:spcPts val="0"/>
              </a:spcBef>
            </a:pPr>
            <a:r>
              <a:rPr lang="en-US" dirty="0" smtClean="0"/>
              <a:t>Modelling the ecosystem</a:t>
            </a:r>
          </a:p>
          <a:p>
            <a:pPr marL="475397" indent="-237698">
              <a:spcBef>
                <a:spcPts val="0"/>
              </a:spcBef>
              <a:buChar char="●"/>
            </a:pPr>
            <a:r>
              <a:rPr lang="en-US" dirty="0" smtClean="0"/>
              <a:t>What have we done to model the ecosystem?</a:t>
            </a:r>
          </a:p>
          <a:p>
            <a:pPr>
              <a:spcBef>
                <a:spcPts val="0"/>
              </a:spcBef>
            </a:pPr>
            <a:endParaRPr lang="en-US" dirty="0" smtClean="0"/>
          </a:p>
          <a:p>
            <a:pPr>
              <a:spcBef>
                <a:spcPts val="0"/>
              </a:spcBef>
            </a:pPr>
            <a:r>
              <a:rPr lang="en-US" dirty="0" smtClean="0"/>
              <a:t>The Network Topology Model describes the intended configuration of specific network devices.</a:t>
            </a:r>
          </a:p>
          <a:p>
            <a:pPr marL="237698">
              <a:spcBef>
                <a:spcPts val="0"/>
              </a:spcBef>
              <a:buClr>
                <a:schemeClr val="dk1"/>
              </a:buClr>
            </a:pPr>
            <a:endParaRPr lang="en" dirty="0" smtClean="0">
              <a:solidFill>
                <a:schemeClr val="dk1"/>
              </a:solidFill>
            </a:endParaRPr>
          </a:p>
          <a:p>
            <a:pPr>
              <a:spcBef>
                <a:spcPts val="0"/>
              </a:spcBef>
            </a:pPr>
            <a:endParaRPr dirty="0">
              <a:solidFill>
                <a:schemeClr val="dk1"/>
              </a:solidFill>
            </a:endParaRPr>
          </a:p>
          <a:p>
            <a:pPr marL="475397" indent="-237698">
              <a:spcBef>
                <a:spcPts val="0"/>
              </a:spcBef>
              <a:buClr>
                <a:schemeClr val="dk1"/>
              </a:buClr>
              <a:buChar char="●"/>
            </a:pPr>
            <a:endParaRPr dirty="0">
              <a:solidFill>
                <a:schemeClr val="dk1"/>
              </a:solidFill>
            </a:endParaRPr>
          </a:p>
          <a:p>
            <a:pPr>
              <a:spcBef>
                <a:spcPts val="0"/>
              </a:spcBef>
            </a:pPr>
            <a:endParaRPr dirty="0"/>
          </a:p>
        </p:txBody>
      </p:sp>
    </p:spTree>
    <p:extLst>
      <p:ext uri="{BB962C8B-B14F-4D97-AF65-F5344CB8AC3E}">
        <p14:creationId xmlns:p14="http://schemas.microsoft.com/office/powerpoint/2010/main" val="1181543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a:spcBef>
                <a:spcPts val="0"/>
              </a:spcBef>
            </a:pPr>
            <a:r>
              <a:rPr lang="en-US" dirty="0" smtClean="0"/>
              <a:t>Modelling the ecosystem</a:t>
            </a:r>
          </a:p>
          <a:p>
            <a:pPr marL="475397" indent="-237698">
              <a:spcBef>
                <a:spcPts val="0"/>
              </a:spcBef>
              <a:buChar char="●"/>
            </a:pPr>
            <a:r>
              <a:rPr lang="en-US" dirty="0" smtClean="0"/>
              <a:t>What have we done to model the ecosystem?</a:t>
            </a:r>
          </a:p>
          <a:p>
            <a:pPr>
              <a:spcBef>
                <a:spcPts val="0"/>
              </a:spcBef>
            </a:pPr>
            <a:endParaRPr lang="en-US" dirty="0" smtClean="0"/>
          </a:p>
          <a:p>
            <a:pPr>
              <a:spcBef>
                <a:spcPts val="0"/>
              </a:spcBef>
            </a:pPr>
            <a:r>
              <a:rPr lang="en-US" dirty="0" smtClean="0"/>
              <a:t>The Mission Model describes</a:t>
            </a:r>
            <a:r>
              <a:rPr lang="en-US" baseline="0" dirty="0" smtClean="0"/>
              <a:t> the goals for the application in a particular context.</a:t>
            </a:r>
            <a:endParaRPr lang="en-US" dirty="0"/>
          </a:p>
        </p:txBody>
      </p:sp>
    </p:spTree>
    <p:extLst>
      <p:ext uri="{BB962C8B-B14F-4D97-AF65-F5344CB8AC3E}">
        <p14:creationId xmlns:p14="http://schemas.microsoft.com/office/powerpoint/2010/main" val="3368062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marL="475397" indent="-237698">
              <a:spcBef>
                <a:spcPts val="0"/>
              </a:spcBef>
              <a:buClr>
                <a:schemeClr val="dk1"/>
              </a:buClr>
              <a:buChar char="●"/>
            </a:pPr>
            <a:r>
              <a:rPr lang="en" dirty="0">
                <a:solidFill>
                  <a:schemeClr val="dk1"/>
                </a:solidFill>
              </a:rPr>
              <a:t>What next?</a:t>
            </a:r>
          </a:p>
          <a:p>
            <a:pPr>
              <a:spcBef>
                <a:spcPts val="0"/>
              </a:spcBef>
            </a:pPr>
            <a:endParaRPr dirty="0"/>
          </a:p>
          <a:p>
            <a:pPr>
              <a:spcBef>
                <a:spcPts val="0"/>
              </a:spcBef>
            </a:pPr>
            <a:r>
              <a:rPr lang="en" dirty="0"/>
              <a:t>We generate a set of specifications from the ecosystem models.</a:t>
            </a:r>
          </a:p>
          <a:p>
            <a:pPr>
              <a:spcBef>
                <a:spcPts val="0"/>
              </a:spcBef>
            </a:pPr>
            <a:r>
              <a:rPr lang="en" dirty="0"/>
              <a:t>These specifications can be used to verify the constructed system:</a:t>
            </a:r>
          </a:p>
          <a:p>
            <a:pPr marL="475397" indent="-237698">
              <a:spcBef>
                <a:spcPts val="0"/>
              </a:spcBef>
              <a:buChar char="●"/>
            </a:pPr>
            <a:r>
              <a:rPr lang="en" dirty="0"/>
              <a:t>By formal </a:t>
            </a:r>
            <a:r>
              <a:rPr lang="en" dirty="0" smtClean="0"/>
              <a:t>methods (other players)</a:t>
            </a:r>
            <a:endParaRPr lang="en" dirty="0"/>
          </a:p>
          <a:p>
            <a:pPr marL="475397" indent="-237698">
              <a:spcBef>
                <a:spcPts val="0"/>
              </a:spcBef>
              <a:buChar char="●"/>
            </a:pPr>
            <a:r>
              <a:rPr lang="en" dirty="0"/>
              <a:t>By </a:t>
            </a:r>
            <a:r>
              <a:rPr lang="en" dirty="0" smtClean="0"/>
              <a:t>type-systems (OSU)</a:t>
            </a:r>
            <a:endParaRPr lang="en" dirty="0"/>
          </a:p>
          <a:p>
            <a:pPr marL="475397" indent="-237698">
              <a:spcBef>
                <a:spcPts val="0"/>
              </a:spcBef>
              <a:buChar char="●"/>
            </a:pPr>
            <a:r>
              <a:rPr lang="en" dirty="0"/>
              <a:t>By </a:t>
            </a:r>
            <a:r>
              <a:rPr lang="en" dirty="0" smtClean="0"/>
              <a:t>construction according to the model </a:t>
            </a:r>
            <a:r>
              <a:rPr lang="en" dirty="0"/>
              <a:t>(</a:t>
            </a:r>
            <a:r>
              <a:rPr lang="en" dirty="0" smtClean="0"/>
              <a:t>in-progress )</a:t>
            </a:r>
            <a:endParaRPr lang="en" dirty="0"/>
          </a:p>
          <a:p>
            <a:pPr marL="475397" indent="-237698">
              <a:spcBef>
                <a:spcPts val="0"/>
              </a:spcBef>
              <a:buChar char="●"/>
            </a:pPr>
            <a:r>
              <a:rPr lang="en" dirty="0"/>
              <a:t>By property-based testing in simulated </a:t>
            </a:r>
            <a:r>
              <a:rPr lang="en" dirty="0" smtClean="0"/>
              <a:t>environments (</a:t>
            </a:r>
            <a:r>
              <a:rPr lang="en-US" dirty="0" smtClean="0"/>
              <a:t>Syracuse)</a:t>
            </a:r>
            <a:endParaRPr lang="en" dirty="0"/>
          </a:p>
          <a:p>
            <a:pPr marL="475397" indent="-237698">
              <a:spcBef>
                <a:spcPts val="0"/>
              </a:spcBef>
              <a:buChar char="●"/>
            </a:pPr>
            <a:r>
              <a:rPr lang="en" dirty="0"/>
              <a:t>By </a:t>
            </a:r>
            <a:r>
              <a:rPr lang="en" dirty="0" smtClean="0"/>
              <a:t>observation &amp; measurement </a:t>
            </a:r>
            <a:r>
              <a:rPr lang="en" dirty="0"/>
              <a:t>of fielded </a:t>
            </a:r>
            <a:r>
              <a:rPr lang="en" dirty="0" smtClean="0"/>
              <a:t>system (LL)</a:t>
            </a:r>
            <a:endParaRPr lang="en" dirty="0"/>
          </a:p>
          <a:p>
            <a:pPr>
              <a:spcBef>
                <a:spcPts val="0"/>
              </a:spcBef>
            </a:pPr>
            <a:endParaRPr dirty="0"/>
          </a:p>
          <a:p>
            <a:pPr>
              <a:spcBef>
                <a:spcPts val="0"/>
              </a:spcBef>
            </a:pPr>
            <a:r>
              <a:rPr lang="en" dirty="0"/>
              <a:t>Property-based:</a:t>
            </a:r>
          </a:p>
          <a:p>
            <a:pPr>
              <a:spcBef>
                <a:spcPts val="0"/>
              </a:spcBef>
            </a:pPr>
            <a:r>
              <a:rPr lang="en" u="sng" dirty="0">
                <a:solidFill>
                  <a:schemeClr val="hlink"/>
                </a:solidFill>
                <a:hlinkClick r:id="rId3"/>
              </a:rPr>
              <a:t>https://fsharpforfunandprofit.com/posts/property-based-testing-2/</a:t>
            </a:r>
          </a:p>
          <a:p>
            <a:pPr>
              <a:spcBef>
                <a:spcPts val="0"/>
              </a:spcBef>
            </a:pPr>
            <a:r>
              <a:rPr lang="en" u="sng" dirty="0">
                <a:solidFill>
                  <a:schemeClr val="hlink"/>
                </a:solidFill>
                <a:hlinkClick r:id="rId4"/>
              </a:rPr>
              <a:t>https://www.youtube.com/watch?v=zi0rHwfiX1Q</a:t>
            </a:r>
          </a:p>
          <a:p>
            <a:pPr>
              <a:spcBef>
                <a:spcPts val="0"/>
              </a:spcBef>
            </a:pPr>
            <a:endParaRPr dirty="0"/>
          </a:p>
        </p:txBody>
      </p:sp>
    </p:spTree>
    <p:extLst>
      <p:ext uri="{BB962C8B-B14F-4D97-AF65-F5344CB8AC3E}">
        <p14:creationId xmlns:p14="http://schemas.microsoft.com/office/powerpoint/2010/main" val="2655908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defTabSz="475397">
              <a:spcBef>
                <a:spcPts val="0"/>
              </a:spcBef>
              <a:defRPr/>
            </a:pPr>
            <a:r>
              <a:rPr lang="en-US" dirty="0" smtClean="0"/>
              <a:t>Here</a:t>
            </a:r>
            <a:r>
              <a:rPr lang="en-US" baseline="0" dirty="0" smtClean="0"/>
              <a:t> we show how things we said in the last slide tie together and also  get back to where we are.  </a:t>
            </a:r>
            <a:r>
              <a:rPr lang="en-US" dirty="0" smtClean="0"/>
              <a:t>Shapes are artifacts,</a:t>
            </a:r>
            <a:r>
              <a:rPr lang="en-US" baseline="0" dirty="0" smtClean="0"/>
              <a:t> gears are processes. Think 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3210762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35</a:t>
            </a:fld>
            <a:endParaRPr lang="en-US"/>
          </a:p>
        </p:txBody>
      </p:sp>
    </p:spTree>
    <p:extLst>
      <p:ext uri="{BB962C8B-B14F-4D97-AF65-F5344CB8AC3E}">
        <p14:creationId xmlns:p14="http://schemas.microsoft.com/office/powerpoint/2010/main" val="1926532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36</a:t>
            </a:fld>
            <a:endParaRPr lang="en-US"/>
          </a:p>
        </p:txBody>
      </p:sp>
    </p:spTree>
    <p:extLst>
      <p:ext uri="{BB962C8B-B14F-4D97-AF65-F5344CB8AC3E}">
        <p14:creationId xmlns:p14="http://schemas.microsoft.com/office/powerpoint/2010/main" val="2538139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37</a:t>
            </a:fld>
            <a:endParaRPr lang="en-US"/>
          </a:p>
        </p:txBody>
      </p:sp>
    </p:spTree>
    <p:extLst>
      <p:ext uri="{BB962C8B-B14F-4D97-AF65-F5344CB8AC3E}">
        <p14:creationId xmlns:p14="http://schemas.microsoft.com/office/powerpoint/2010/main" val="73200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227138" y="709613"/>
            <a:ext cx="4727575" cy="35464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718220" y="4491943"/>
            <a:ext cx="5745757" cy="4255525"/>
          </a:xfrm>
          <a:prstGeom prst="rect">
            <a:avLst/>
          </a:prstGeom>
        </p:spPr>
        <p:txBody>
          <a:bodyPr lIns="95064" tIns="95064" rIns="95064" bIns="95064" anchor="t" anchorCtr="0">
            <a:noAutofit/>
          </a:bodyPr>
          <a:lstStyle/>
          <a:p>
            <a:pPr defTabSz="475397">
              <a:spcBef>
                <a:spcPts val="0"/>
              </a:spcBef>
              <a:defRPr/>
            </a:pPr>
            <a:r>
              <a:rPr lang="en-US" dirty="0" smtClean="0"/>
              <a:t>Here</a:t>
            </a:r>
            <a:r>
              <a:rPr lang="en-US" baseline="0" dirty="0" smtClean="0"/>
              <a:t> we show how things we said in the last slide tie together and also  get back to where we are.  </a:t>
            </a:r>
            <a:r>
              <a:rPr lang="en-US" dirty="0" smtClean="0"/>
              <a:t>Shapes are artifacts,</a:t>
            </a:r>
            <a:r>
              <a:rPr lang="en-US" baseline="0" dirty="0" smtClean="0"/>
              <a:t> gears are processes. Think of the gears are different parts of the DAS working, which parts take what input and produces what.  Lots of moving parts and features, we will not summarize most, but do a deeper dive into the encircled parts.  </a:t>
            </a:r>
          </a:p>
        </p:txBody>
      </p:sp>
    </p:spTree>
    <p:extLst>
      <p:ext uri="{BB962C8B-B14F-4D97-AF65-F5344CB8AC3E}">
        <p14:creationId xmlns:p14="http://schemas.microsoft.com/office/powerpoint/2010/main" val="3210762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39</a:t>
            </a:fld>
            <a:endParaRPr lang="en-US"/>
          </a:p>
        </p:txBody>
      </p:sp>
    </p:spTree>
    <p:extLst>
      <p:ext uri="{BB962C8B-B14F-4D97-AF65-F5344CB8AC3E}">
        <p14:creationId xmlns:p14="http://schemas.microsoft.com/office/powerpoint/2010/main" val="27981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to speaker: the domain we picked is important. The domain restricts the kind of functions/functional specification/patterns of usage to a manageable size as compared to general purpose programs– helps us develop techniques to understand and adapt these programs. The domain is also rich enough to offer lots of changes that are needed and meaningful.</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a:t>
            </a:fld>
            <a:endParaRPr lang="en-US"/>
          </a:p>
        </p:txBody>
      </p:sp>
    </p:spTree>
    <p:extLst>
      <p:ext uri="{BB962C8B-B14F-4D97-AF65-F5344CB8AC3E}">
        <p14:creationId xmlns:p14="http://schemas.microsoft.com/office/powerpoint/2010/main" val="3435325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40</a:t>
            </a:fld>
            <a:endParaRPr lang="en-US"/>
          </a:p>
        </p:txBody>
      </p:sp>
    </p:spTree>
    <p:extLst>
      <p:ext uri="{BB962C8B-B14F-4D97-AF65-F5344CB8AC3E}">
        <p14:creationId xmlns:p14="http://schemas.microsoft.com/office/powerpoint/2010/main" val="1517218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41</a:t>
            </a:fld>
            <a:endParaRPr lang="en-US"/>
          </a:p>
        </p:txBody>
      </p:sp>
    </p:spTree>
    <p:extLst>
      <p:ext uri="{BB962C8B-B14F-4D97-AF65-F5344CB8AC3E}">
        <p14:creationId xmlns:p14="http://schemas.microsoft.com/office/powerpoint/2010/main" val="792430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are current thoughts, and may evolve. Shortcomings involve global variables,  and what if not all clients get all SA messages (different subscriptions)</a:t>
            </a:r>
          </a:p>
        </p:txBody>
      </p:sp>
      <p:sp>
        <p:nvSpPr>
          <p:cNvPr id="4" name="Slide Number Placeholder 3"/>
          <p:cNvSpPr>
            <a:spLocks noGrp="1"/>
          </p:cNvSpPr>
          <p:nvPr>
            <p:ph type="sldNum" sz="quarter" idx="10"/>
          </p:nvPr>
        </p:nvSpPr>
        <p:spPr/>
        <p:txBody>
          <a:bodyPr/>
          <a:lstStyle/>
          <a:p>
            <a:fld id="{C2035D20-666A-4D58-B2B9-83ED2AC52B6B}" type="slidenum">
              <a:rPr lang="en-US" smtClean="0"/>
              <a:pPr/>
              <a:t>42</a:t>
            </a:fld>
            <a:endParaRPr lang="en-US"/>
          </a:p>
        </p:txBody>
      </p:sp>
    </p:spTree>
    <p:extLst>
      <p:ext uri="{BB962C8B-B14F-4D97-AF65-F5344CB8AC3E}">
        <p14:creationId xmlns:p14="http://schemas.microsoft.com/office/powerpoint/2010/main" val="1659699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43</a:t>
            </a:fld>
            <a:endParaRPr lang="en-US"/>
          </a:p>
        </p:txBody>
      </p:sp>
    </p:spTree>
    <p:extLst>
      <p:ext uri="{BB962C8B-B14F-4D97-AF65-F5344CB8AC3E}">
        <p14:creationId xmlns:p14="http://schemas.microsoft.com/office/powerpoint/2010/main" val="1643581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inject</a:t>
            </a:r>
            <a:r>
              <a:rPr lang="en-US" baseline="0" dirty="0" smtClean="0"/>
              <a:t> compress code into send() so that send now sends compressed data</a:t>
            </a:r>
          </a:p>
          <a:p>
            <a:r>
              <a:rPr lang="en-US" baseline="0" dirty="0" smtClean="0"/>
              <a:t>Insert: insert an adapter– to  manage argument mismatch for example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44</a:t>
            </a:fld>
            <a:endParaRPr lang="en-US"/>
          </a:p>
        </p:txBody>
      </p:sp>
    </p:spTree>
    <p:extLst>
      <p:ext uri="{BB962C8B-B14F-4D97-AF65-F5344CB8AC3E}">
        <p14:creationId xmlns:p14="http://schemas.microsoft.com/office/powerpoint/2010/main" val="30705719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45</a:t>
            </a:fld>
            <a:endParaRPr lang="en-US"/>
          </a:p>
        </p:txBody>
      </p:sp>
    </p:spTree>
    <p:extLst>
      <p:ext uri="{BB962C8B-B14F-4D97-AF65-F5344CB8AC3E}">
        <p14:creationId xmlns:p14="http://schemas.microsoft.com/office/powerpoint/2010/main" val="3546892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46</a:t>
            </a:fld>
            <a:endParaRPr lang="en-US"/>
          </a:p>
        </p:txBody>
      </p:sp>
    </p:spTree>
    <p:extLst>
      <p:ext uri="{BB962C8B-B14F-4D97-AF65-F5344CB8AC3E}">
        <p14:creationId xmlns:p14="http://schemas.microsoft.com/office/powerpoint/2010/main" val="3506272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47</a:t>
            </a:fld>
            <a:endParaRPr lang="en-US"/>
          </a:p>
        </p:txBody>
      </p:sp>
    </p:spTree>
    <p:extLst>
      <p:ext uri="{BB962C8B-B14F-4D97-AF65-F5344CB8AC3E}">
        <p14:creationId xmlns:p14="http://schemas.microsoft.com/office/powerpoint/2010/main" val="1508788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48</a:t>
            </a:fld>
            <a:endParaRPr lang="en-US"/>
          </a:p>
        </p:txBody>
      </p:sp>
    </p:spTree>
    <p:extLst>
      <p:ext uri="{BB962C8B-B14F-4D97-AF65-F5344CB8AC3E}">
        <p14:creationId xmlns:p14="http://schemas.microsoft.com/office/powerpoint/2010/main" val="4029688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49</a:t>
            </a:fld>
            <a:endParaRPr lang="en-US"/>
          </a:p>
        </p:txBody>
      </p:sp>
    </p:spTree>
    <p:extLst>
      <p:ext uri="{BB962C8B-B14F-4D97-AF65-F5344CB8AC3E}">
        <p14:creationId xmlns:p14="http://schemas.microsoft.com/office/powerpoint/2010/main" val="1723837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to speaker: our platform</a:t>
            </a:r>
            <a:r>
              <a:rPr lang="en-US" baseline="0" dirty="0" smtClean="0"/>
              <a:t> is tactical and info sharing– why is this important and why we chose this, and that ours is probably the unique that the application has two components– client and server, which implies even richer dependencies (</a:t>
            </a:r>
            <a:r>
              <a:rPr lang="en-US" baseline="0" dirty="0" err="1" smtClean="0"/>
              <a:t>e.g</a:t>
            </a:r>
            <a:r>
              <a:rPr lang="en-US" baseline="0" dirty="0" smtClean="0"/>
              <a:t>, encrypt on one side </a:t>
            </a:r>
            <a:r>
              <a:rPr lang="en-US" baseline="0" dirty="0" smtClean="0">
                <a:sym typeface="Wingdings" panose="05000000000000000000" pitchFamily="2" charset="2"/>
              </a:rPr>
              <a:t> decrypt on the other)</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5</a:t>
            </a:fld>
            <a:endParaRPr lang="en-US"/>
          </a:p>
        </p:txBody>
      </p:sp>
    </p:spTree>
    <p:extLst>
      <p:ext uri="{BB962C8B-B14F-4D97-AF65-F5344CB8AC3E}">
        <p14:creationId xmlns:p14="http://schemas.microsoft.com/office/powerpoint/2010/main" val="2942832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50</a:t>
            </a:fld>
            <a:endParaRPr lang="en-US"/>
          </a:p>
        </p:txBody>
      </p:sp>
    </p:spTree>
    <p:extLst>
      <p:ext uri="{BB962C8B-B14F-4D97-AF65-F5344CB8AC3E}">
        <p14:creationId xmlns:p14="http://schemas.microsoft.com/office/powerpoint/2010/main" val="1308377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51</a:t>
            </a:fld>
            <a:endParaRPr lang="en-US"/>
          </a:p>
        </p:txBody>
      </p:sp>
    </p:spTree>
    <p:extLst>
      <p:ext uri="{BB962C8B-B14F-4D97-AF65-F5344CB8AC3E}">
        <p14:creationId xmlns:p14="http://schemas.microsoft.com/office/powerpoint/2010/main" val="3667617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52</a:t>
            </a:fld>
            <a:endParaRPr lang="en-US"/>
          </a:p>
        </p:txBody>
      </p:sp>
    </p:spTree>
    <p:extLst>
      <p:ext uri="{BB962C8B-B14F-4D97-AF65-F5344CB8AC3E}">
        <p14:creationId xmlns:p14="http://schemas.microsoft.com/office/powerpoint/2010/main" val="2336473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53</a:t>
            </a:fld>
            <a:endParaRPr lang="en-US"/>
          </a:p>
        </p:txBody>
      </p:sp>
    </p:spTree>
    <p:extLst>
      <p:ext uri="{BB962C8B-B14F-4D97-AF65-F5344CB8AC3E}">
        <p14:creationId xmlns:p14="http://schemas.microsoft.com/office/powerpoint/2010/main" val="232167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to speaker:</a:t>
            </a:r>
            <a:r>
              <a:rPr lang="en-US" baseline="0" dirty="0" smtClean="0"/>
              <a:t> not just the </a:t>
            </a:r>
            <a:r>
              <a:rPr lang="en-US" baseline="0" dirty="0" err="1" smtClean="0"/>
              <a:t>hw</a:t>
            </a:r>
            <a:r>
              <a:rPr lang="en-US" baseline="0" dirty="0" smtClean="0"/>
              <a:t> and </a:t>
            </a:r>
            <a:r>
              <a:rPr lang="en-US" baseline="0" dirty="0" err="1" smtClean="0"/>
              <a:t>sw</a:t>
            </a:r>
            <a:r>
              <a:rPr lang="en-US" baseline="0" dirty="0" smtClean="0"/>
              <a:t> environment but also the mission where the app is used is  in the ecosystem– they both influence how the apps should be configured, adapted, and how they behave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6</a:t>
            </a:fld>
            <a:endParaRPr lang="en-US"/>
          </a:p>
        </p:txBody>
      </p:sp>
    </p:spTree>
    <p:extLst>
      <p:ext uri="{BB962C8B-B14F-4D97-AF65-F5344CB8AC3E}">
        <p14:creationId xmlns:p14="http://schemas.microsoft.com/office/powerpoint/2010/main" val="1603677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7</a:t>
            </a:fld>
            <a:endParaRPr lang="en-US"/>
          </a:p>
        </p:txBody>
      </p:sp>
    </p:spTree>
    <p:extLst>
      <p:ext uri="{BB962C8B-B14F-4D97-AF65-F5344CB8AC3E}">
        <p14:creationId xmlns:p14="http://schemas.microsoft.com/office/powerpoint/2010/main" val="3089117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r>
              <a:rPr lang="en-US" baseline="0" dirty="0" smtClean="0"/>
              <a:t> for speaker: so how does immortals do it. Lets reiterate what the IT refers to– adapt </a:t>
            </a:r>
            <a:r>
              <a:rPr lang="en-US" baseline="0" dirty="0" err="1" smtClean="0"/>
              <a:t>sw</a:t>
            </a:r>
            <a:r>
              <a:rPr lang="en-US" baseline="0" dirty="0" smtClean="0"/>
              <a:t> to accommodate ecosystem (both systems </a:t>
            </a:r>
            <a:r>
              <a:rPr lang="en-US" baseline="0" dirty="0" err="1" smtClean="0"/>
              <a:t>env</a:t>
            </a:r>
            <a:r>
              <a:rPr lang="en-US" baseline="0" dirty="0" smtClean="0"/>
              <a:t> and mission) changes. Immortals relies on models a lot (explain the bottom bullet). There are all kinds of changes,  and modeling and changes have an interesting interplay– the figure– explain what we are trying to do</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8</a:t>
            </a:fld>
            <a:endParaRPr lang="en-US"/>
          </a:p>
        </p:txBody>
      </p:sp>
    </p:spTree>
    <p:extLst>
      <p:ext uri="{BB962C8B-B14F-4D97-AF65-F5344CB8AC3E}">
        <p14:creationId xmlns:p14="http://schemas.microsoft.com/office/powerpoint/2010/main" val="980588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Needed</a:t>
            </a:r>
            <a:r>
              <a:rPr lang="en-US" baseline="0" dirty="0" smtClean="0"/>
              <a:t> a organizing unit that links code and semantic and resource attributes/properties of code…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9</a:t>
            </a:fld>
            <a:endParaRPr lang="en-US"/>
          </a:p>
        </p:txBody>
      </p:sp>
    </p:spTree>
    <p:extLst>
      <p:ext uri="{BB962C8B-B14F-4D97-AF65-F5344CB8AC3E}">
        <p14:creationId xmlns:p14="http://schemas.microsoft.com/office/powerpoint/2010/main" val="75455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95A6B3DF-E0BF-4247-9CA4-A55DEB1697DE}" type="datetime1">
              <a:rPr lang="en-US" smtClean="0"/>
              <a:pPr/>
              <a:t>7/23/2016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23D96EC6-00F5-4B80-A2B8-EF30F4E93FC1}" type="slidenum">
              <a:rPr lang="en-US"/>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2C1ACC6E-3B65-47B9-A02B-435C919687C0}" type="datetime1">
              <a:rPr lang="en-US" smtClean="0"/>
              <a:pPr/>
              <a:t>7/23/2016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7A11FF7-CBC2-4DA2-A660-FC301902E54C}"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B90C3844-2847-4E85-B407-6E0EDA274DAD}" type="datetime1">
              <a:rPr lang="en-US" smtClean="0"/>
              <a:pPr/>
              <a:t>7/23/2016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06C5C3A-E7B0-4245-91C1-AAB88D03A3BB}"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28327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124340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B285CC8-9FF3-4CA7-AB46-4C64AC48CFF9}" type="datetime1">
              <a:rPr lang="en-US" smtClean="0"/>
              <a:pPr/>
              <a:t>7/23/2016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840E6D7-221B-40B7-B50C-C3B5231B0D1A}" type="slidenum">
              <a:rPr lang="en-US"/>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6F7B118-A922-4575-948A-19FE348C4DCB}" type="datetime1">
              <a:rPr lang="en-US" smtClean="0"/>
              <a:pPr/>
              <a:t>7/23/2016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9BC638B-006F-4636-A911-712D0992C39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1B314952-7D96-477D-9ED8-36B09E208539}" type="datetime1">
              <a:rPr lang="en-US" smtClean="0"/>
              <a:pPr/>
              <a:t>7/23/2016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F72DDA7B-E1B4-4150-8F52-3E1C33BFB17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3EC21296-BC98-4171-92F6-D019B15585F0}" type="datetime1">
              <a:rPr lang="en-US" smtClean="0"/>
              <a:pPr/>
              <a:t>7/23/2016</a:t>
            </a:fld>
            <a:endParaRPr lang="en-US"/>
          </a:p>
        </p:txBody>
      </p:sp>
      <p:sp>
        <p:nvSpPr>
          <p:cNvPr id="8"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3BCF4AC1-43DB-4EF3-9E3E-72F89059F20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800FCB95-AD58-4B63-8306-18B0C136E6DE}" type="datetime1">
              <a:rPr lang="en-US" smtClean="0"/>
              <a:pPr/>
              <a:t>7/23/2016</a:t>
            </a:fld>
            <a:endParaRPr lang="en-US"/>
          </a:p>
        </p:txBody>
      </p:sp>
      <p:sp>
        <p:nvSpPr>
          <p:cNvPr id="4"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5163728A-5C6C-4DC9-ACFF-9E47917C1905}" type="slidenum">
              <a:rPr lang="en-US"/>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4333225-A648-4F55-B5C0-A5E1B6A212FC}" type="datetime1">
              <a:rPr lang="en-US" smtClean="0"/>
              <a:pPr/>
              <a:t>7/23/2016</a:t>
            </a:fld>
            <a:endParaRPr lang="en-US"/>
          </a:p>
        </p:txBody>
      </p:sp>
      <p:sp>
        <p:nvSpPr>
          <p:cNvPr id="3"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608979E-30E0-451B-8B0B-8F0D5B005C2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887"/>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004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36800"/>
            <a:ext cx="3008313" cy="37893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774781DE-06DC-4BED-A6A2-EA6DC1FCA1B5}" type="datetime1">
              <a:rPr lang="en-US" smtClean="0"/>
              <a:pPr/>
              <a:t>7/23/2016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544E3B2-2928-4D42-B57B-44FD8B34A46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EFBD287-52BE-4966-B318-DCDD8D070EF8}" type="datetime1">
              <a:rPr lang="en-US" smtClean="0"/>
              <a:pPr/>
              <a:t>7/23/2016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119F520-AEB4-4F0B-9C40-0757721C728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1300" y="274638"/>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0" y="6482187"/>
            <a:ext cx="527511"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fld id="{BD020ED1-F291-4EFC-9D35-E81DFF8FFF73}" type="slidenum">
              <a:rPr lang="en-US" smtClean="0"/>
              <a:pPr/>
              <a:t>‹#›</a:t>
            </a:fld>
            <a:endParaRPr lang="en-US"/>
          </a:p>
        </p:txBody>
      </p:sp>
      <p:sp>
        <p:nvSpPr>
          <p:cNvPr id="7" name="Line 4"/>
          <p:cNvSpPr>
            <a:spLocks noChangeShapeType="1"/>
          </p:cNvSpPr>
          <p:nvPr/>
        </p:nvSpPr>
        <p:spPr bwMode="auto">
          <a:xfrm>
            <a:off x="0" y="957263"/>
            <a:ext cx="9137650" cy="0"/>
          </a:xfrm>
          <a:prstGeom prst="line">
            <a:avLst/>
          </a:prstGeom>
          <a:noFill/>
          <a:ln w="12700">
            <a:solidFill>
              <a:srgbClr val="CE1126"/>
            </a:solidFill>
            <a:round/>
            <a:headEnd/>
            <a:tailEnd/>
          </a:ln>
          <a:effectLst/>
        </p:spPr>
        <p:txBody>
          <a:bodyPr wrap="none" anchor="ctr"/>
          <a:lstStyle/>
          <a:p>
            <a:pPr fontAlgn="auto">
              <a:spcBef>
                <a:spcPts val="0"/>
              </a:spcBef>
              <a:spcAft>
                <a:spcPts val="0"/>
              </a:spcAft>
              <a:defRPr/>
            </a:pPr>
            <a:endParaRPr lang="en-US" dirty="0">
              <a:latin typeface="Arial"/>
              <a:ea typeface="+mn-ea"/>
            </a:endParaRPr>
          </a:p>
        </p:txBody>
      </p:sp>
      <p:pic>
        <p:nvPicPr>
          <p:cNvPr id="1032" name="Picture 9" descr="BBn Technologies_RGB_RB.jpg"/>
          <p:cNvPicPr>
            <a:picLocks noChangeAspect="1"/>
          </p:cNvPicPr>
          <p:nvPr/>
        </p:nvPicPr>
        <p:blipFill>
          <a:blip r:embed="rId15"/>
          <a:srcRect/>
          <a:stretch>
            <a:fillRect/>
          </a:stretch>
        </p:blipFill>
        <p:spPr bwMode="auto">
          <a:xfrm>
            <a:off x="7454900" y="190500"/>
            <a:ext cx="1443038" cy="468313"/>
          </a:xfrm>
          <a:prstGeom prst="rect">
            <a:avLst/>
          </a:prstGeom>
          <a:noFill/>
          <a:ln w="9525">
            <a:noFill/>
            <a:miter lim="800000"/>
            <a:headEnd/>
            <a:tailEnd/>
          </a:ln>
        </p:spPr>
      </p:pic>
      <p:sp>
        <p:nvSpPr>
          <p:cNvPr id="12" name="Footer Placeholder 4"/>
          <p:cNvSpPr txBox="1">
            <a:spLocks/>
          </p:cNvSpPr>
          <p:nvPr userDrawn="1"/>
        </p:nvSpPr>
        <p:spPr>
          <a:xfrm>
            <a:off x="1526875" y="5785448"/>
            <a:ext cx="6712249" cy="340715"/>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
        <p:nvSpPr>
          <p:cNvPr id="8" name="Footer Placeholder 4"/>
          <p:cNvSpPr txBox="1">
            <a:spLocks/>
          </p:cNvSpPr>
          <p:nvPr userDrawn="1"/>
        </p:nvSpPr>
        <p:spPr>
          <a:xfrm>
            <a:off x="527511" y="6648780"/>
            <a:ext cx="8159289" cy="240638"/>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950" b="0" i="0" u="none" strike="noStrike" kern="1200" cap="none" spc="0" normalizeH="0" baseline="0" noProof="0" dirty="0" smtClean="0">
                <a:ln>
                  <a:noFill/>
                </a:ln>
                <a:solidFill>
                  <a:schemeClr val="bg1">
                    <a:lumMod val="50000"/>
                  </a:schemeClr>
                </a:solidFill>
                <a:effectLst/>
                <a:uLnTx/>
                <a:uFillTx/>
                <a:latin typeface="Arial" charset="0"/>
                <a:ea typeface="ＭＳ Ｐゴシック" charset="-128"/>
                <a:cs typeface="+mn-cs"/>
              </a:rPr>
              <a:t>Distribution authorized to U.S. Govt. Agencies only (Proprietary Information – July 2016). Contact DARPA Public Release Center for other requests. </a:t>
            </a:r>
            <a:endParaRPr kumimoji="0" lang="en-US" sz="95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4" name="Rectangle 3"/>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6" name="Rectangle 5"/>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7" name="Rectangle 6"/>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cxnSp>
        <p:nvCxnSpPr>
          <p:cNvPr id="11" name="Straight Connector 10"/>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14346" name="TextBox 15"/>
          <p:cNvSpPr txBox="1">
            <a:spLocks noChangeArrowheads="1"/>
          </p:cNvSpPr>
          <p:nvPr/>
        </p:nvSpPr>
        <p:spPr bwMode="auto">
          <a:xfrm>
            <a:off x="1466951" y="817470"/>
            <a:ext cx="7477125" cy="2062103"/>
          </a:xfrm>
          <a:prstGeom prst="rect">
            <a:avLst/>
          </a:prstGeom>
          <a:noFill/>
          <a:ln w="9525">
            <a:noFill/>
            <a:miter lim="800000"/>
            <a:headEnd/>
            <a:tailEnd/>
          </a:ln>
        </p:spPr>
        <p:txBody>
          <a:bodyPr wrap="square">
            <a:spAutoFit/>
          </a:bodyPr>
          <a:lstStyle/>
          <a:p>
            <a:r>
              <a:rPr lang="en-US" sz="3200" b="1" dirty="0" smtClean="0"/>
              <a:t>Interfaces, Models, and Monitoring for Resource-aware Transformations that Augment the Lifecycle of Systems (</a:t>
            </a:r>
            <a:r>
              <a:rPr lang="en-US" sz="3200" b="1" dirty="0" err="1" smtClean="0"/>
              <a:t>IMMoRTALS</a:t>
            </a:r>
            <a:r>
              <a:rPr lang="en-US" sz="3200" b="1" dirty="0" smtClean="0"/>
              <a:t>)</a:t>
            </a:r>
          </a:p>
        </p:txBody>
      </p:sp>
      <p:pic>
        <p:nvPicPr>
          <p:cNvPr id="13"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16"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p>
        </p:txBody>
      </p:sp>
      <p:sp>
        <p:nvSpPr>
          <p:cNvPr id="19" name="TextBox 17"/>
          <p:cNvSpPr txBox="1">
            <a:spLocks noChangeArrowheads="1"/>
          </p:cNvSpPr>
          <p:nvPr/>
        </p:nvSpPr>
        <p:spPr bwMode="auto">
          <a:xfrm>
            <a:off x="1384299" y="4750620"/>
            <a:ext cx="7478713" cy="584775"/>
          </a:xfrm>
          <a:prstGeom prst="rect">
            <a:avLst/>
          </a:prstGeom>
          <a:noFill/>
          <a:ln w="9525">
            <a:noFill/>
            <a:miter lim="800000"/>
            <a:headEnd/>
            <a:tailEnd/>
          </a:ln>
        </p:spPr>
        <p:txBody>
          <a:bodyPr wrap="square">
            <a:spAutoFit/>
          </a:bodyPr>
          <a:lstStyle/>
          <a:p>
            <a:pPr algn="ctr"/>
            <a:endParaRPr lang="en-US" sz="1600" dirty="0" smtClean="0"/>
          </a:p>
          <a:p>
            <a:pPr algn="ctr"/>
            <a:r>
              <a:rPr lang="en-US" sz="1600" dirty="0" smtClean="0"/>
              <a:t>Matt Gillen (BBN)</a:t>
            </a:r>
            <a:endParaRPr lang="en-US" sz="1600" dirty="0"/>
          </a:p>
        </p:txBody>
      </p:sp>
      <p:pic>
        <p:nvPicPr>
          <p:cNvPr id="20"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sp>
        <p:nvSpPr>
          <p:cNvPr id="15" name="Slide Number Placeholder 14"/>
          <p:cNvSpPr>
            <a:spLocks noGrp="1"/>
          </p:cNvSpPr>
          <p:nvPr>
            <p:ph type="sldNum" sz="quarter" idx="12"/>
          </p:nvPr>
        </p:nvSpPr>
        <p:spPr>
          <a:xfrm>
            <a:off x="3976459" y="4440834"/>
            <a:ext cx="2133600" cy="365125"/>
          </a:xfrm>
        </p:spPr>
        <p:txBody>
          <a:bodyPr/>
          <a:lstStyle/>
          <a:p>
            <a:r>
              <a:rPr lang="en-US" dirty="0" smtClean="0">
                <a:solidFill>
                  <a:schemeClr val="tx1"/>
                </a:solidFill>
              </a:rPr>
              <a:t>July, 2016</a:t>
            </a:r>
            <a:endParaRPr lang="en-US" dirty="0">
              <a:solidFill>
                <a:schemeClr val="tx1"/>
              </a:solidFill>
            </a:endParaRPr>
          </a:p>
        </p:txBody>
      </p:sp>
      <p:pic>
        <p:nvPicPr>
          <p:cNvPr id="17" name="Picture 16"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18" name="Picture 17" descr="http://connectivecorridor.syr.edu/wp-content/uploads/2012/04/SU-seal.jpg"/>
          <p:cNvPicPr/>
          <p:nvPr/>
        </p:nvPicPr>
        <p:blipFill rotWithShape="1">
          <a:blip r:embed="rId7">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21" name="Picture 20"/>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22" name="Picture 21"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Where Are </a:t>
            </a:r>
            <a:r>
              <a:rPr lang="en-US" dirty="0"/>
              <a:t>W</a:t>
            </a:r>
            <a:r>
              <a:rPr lang="en-US" dirty="0" smtClean="0"/>
              <a:t>e: Baseline Application</a:t>
            </a:r>
            <a:endParaRPr lang="en-US" strike="sngStrike" dirty="0"/>
          </a:p>
        </p:txBody>
      </p:sp>
      <p:sp>
        <p:nvSpPr>
          <p:cNvPr id="14" name="Content Placeholder 13"/>
          <p:cNvSpPr>
            <a:spLocks noGrp="1"/>
          </p:cNvSpPr>
          <p:nvPr>
            <p:ph sz="half" idx="1"/>
          </p:nvPr>
        </p:nvSpPr>
        <p:spPr>
          <a:xfrm>
            <a:off x="383441" y="1324943"/>
            <a:ext cx="4038600" cy="1985841"/>
          </a:xfrm>
        </p:spPr>
        <p:txBody>
          <a:bodyPr/>
          <a:lstStyle/>
          <a:p>
            <a:r>
              <a:rPr lang="en-US" sz="2000" dirty="0" smtClean="0"/>
              <a:t>Designed for &lt; 20 users to share locations</a:t>
            </a:r>
          </a:p>
          <a:p>
            <a:r>
              <a:rPr lang="en-US" sz="2000" dirty="0" smtClean="0"/>
              <a:t>GPS-based, using Android’s internal GPS </a:t>
            </a:r>
            <a:r>
              <a:rPr lang="en-US" sz="2000" dirty="0" err="1" smtClean="0"/>
              <a:t>device+API</a:t>
            </a:r>
            <a:endParaRPr lang="en-US" sz="2000" dirty="0" smtClean="0"/>
          </a:p>
          <a:p>
            <a:r>
              <a:rPr lang="en-US" sz="2000" dirty="0" smtClean="0"/>
              <a:t>No auditing, security requirements</a:t>
            </a:r>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10</a:t>
            </a:fld>
            <a:endParaRPr lang="en-US"/>
          </a:p>
        </p:txBody>
      </p:sp>
      <p:grpSp>
        <p:nvGrpSpPr>
          <p:cNvPr id="37" name="Group 36"/>
          <p:cNvGrpSpPr/>
          <p:nvPr/>
        </p:nvGrpSpPr>
        <p:grpSpPr>
          <a:xfrm>
            <a:off x="4994819" y="2252217"/>
            <a:ext cx="3983624" cy="2475055"/>
            <a:chOff x="4695157" y="2572471"/>
            <a:chExt cx="4497014" cy="2475055"/>
          </a:xfrm>
        </p:grpSpPr>
        <p:sp>
          <p:nvSpPr>
            <p:cNvPr id="26" name="Cloud 25"/>
            <p:cNvSpPr/>
            <p:nvPr/>
          </p:nvSpPr>
          <p:spPr>
            <a:xfrm>
              <a:off x="5296240" y="2572471"/>
              <a:ext cx="2228275"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157" y="4081455"/>
              <a:ext cx="207247" cy="41449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822" y="4095831"/>
              <a:ext cx="207247" cy="414494"/>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17" y="4095831"/>
              <a:ext cx="207247" cy="414494"/>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82" y="4092954"/>
              <a:ext cx="207247" cy="414494"/>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460" y="4095831"/>
              <a:ext cx="207247" cy="414494"/>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125" y="4092954"/>
              <a:ext cx="207247" cy="414494"/>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920" y="4092954"/>
              <a:ext cx="207247" cy="414494"/>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585" y="4090077"/>
              <a:ext cx="207247" cy="41449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444" y="2572471"/>
              <a:ext cx="816649" cy="727256"/>
            </a:xfrm>
            <a:prstGeom prst="rect">
              <a:avLst/>
            </a:prstGeom>
          </p:spPr>
        </p:pic>
        <p:sp>
          <p:nvSpPr>
            <p:cNvPr id="28" name="Arc 27"/>
            <p:cNvSpPr/>
            <p:nvPr/>
          </p:nvSpPr>
          <p:spPr>
            <a:xfrm rot="16200000">
              <a:off x="6742489" y="2803333"/>
              <a:ext cx="1949570" cy="240654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Arc 28"/>
            <p:cNvSpPr/>
            <p:nvPr/>
          </p:nvSpPr>
          <p:spPr>
            <a:xfrm rot="16200000">
              <a:off x="6578586" y="2705563"/>
              <a:ext cx="2015707" cy="266821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Arc 29"/>
            <p:cNvSpPr/>
            <p:nvPr/>
          </p:nvSpPr>
          <p:spPr>
            <a:xfrm rot="16200000">
              <a:off x="6638802" y="2456782"/>
              <a:ext cx="1978324" cy="312839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rot="16200000">
              <a:off x="6542332" y="2331556"/>
              <a:ext cx="1949569" cy="33500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Arc 31"/>
            <p:cNvSpPr/>
            <p:nvPr/>
          </p:nvSpPr>
          <p:spPr>
            <a:xfrm rot="16200000">
              <a:off x="6393781" y="2183001"/>
              <a:ext cx="1949570" cy="364720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Arc 32"/>
            <p:cNvSpPr/>
            <p:nvPr/>
          </p:nvSpPr>
          <p:spPr>
            <a:xfrm rot="16200000">
              <a:off x="6289269" y="2078494"/>
              <a:ext cx="1949570" cy="385621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16200000">
              <a:off x="6131056" y="1934659"/>
              <a:ext cx="1949570" cy="4172644"/>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rot="16200000">
              <a:off x="6017040" y="1820635"/>
              <a:ext cx="1949570" cy="4400692"/>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2958" y="1454244"/>
            <a:ext cx="1264502" cy="383183"/>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912" y="1149813"/>
            <a:ext cx="1264502" cy="383183"/>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0634" y="1477620"/>
            <a:ext cx="1264502" cy="383183"/>
          </a:xfrm>
          <a:prstGeom prst="rect">
            <a:avLst/>
          </a:prstGeom>
        </p:spPr>
      </p:pic>
      <p:sp>
        <p:nvSpPr>
          <p:cNvPr id="41" name="Arc 40"/>
          <p:cNvSpPr/>
          <p:nvPr/>
        </p:nvSpPr>
        <p:spPr>
          <a:xfrm rot="8057056">
            <a:off x="5901842" y="947488"/>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8057056">
            <a:off x="5898965" y="806587"/>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8057056">
            <a:off x="5916218" y="668563"/>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556627" y="5918679"/>
            <a:ext cx="7657601" cy="646331"/>
          </a:xfrm>
          <a:prstGeom prst="rect">
            <a:avLst/>
          </a:prstGeom>
          <a:noFill/>
        </p:spPr>
        <p:txBody>
          <a:bodyPr wrap="square" rtlCol="0">
            <a:spAutoFit/>
          </a:bodyPr>
          <a:lstStyle/>
          <a:p>
            <a:r>
              <a:rPr lang="en-US" dirty="0" smtClean="0">
                <a:solidFill>
                  <a:srgbClr val="FF0000"/>
                </a:solidFill>
              </a:rPr>
              <a:t>Initially we are focusing changes in mission requirements, modeled as qualifiers on functional aspects of the program components.</a:t>
            </a:r>
            <a:endParaRPr lang="en-US" dirty="0">
              <a:solidFill>
                <a:srgbClr val="FF0000"/>
              </a:solidFill>
            </a:endParaRPr>
          </a:p>
        </p:txBody>
      </p:sp>
      <p:sp>
        <p:nvSpPr>
          <p:cNvPr id="36" name="Rectangle 35"/>
          <p:cNvSpPr/>
          <p:nvPr/>
        </p:nvSpPr>
        <p:spPr>
          <a:xfrm>
            <a:off x="475628" y="4080742"/>
            <a:ext cx="3204637" cy="3682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tx1"/>
                </a:solidFill>
                <a:latin typeface="Arial" panose="020B0604020202020204" pitchFamily="34" charset="0"/>
                <a:cs typeface="Arial" panose="020B0604020202020204" pitchFamily="34" charset="0"/>
              </a:rPr>
              <a:t>Changes we plan to handle</a:t>
            </a:r>
            <a:endParaRPr lang="en-US" b="1" dirty="0">
              <a:solidFill>
                <a:schemeClr val="tx1"/>
              </a:solidFill>
              <a:latin typeface="Arial" panose="020B0604020202020204" pitchFamily="34" charset="0"/>
              <a:cs typeface="Arial" panose="020B0604020202020204" pitchFamily="34" charset="0"/>
            </a:endParaRPr>
          </a:p>
        </p:txBody>
      </p:sp>
      <p:sp>
        <p:nvSpPr>
          <p:cNvPr id="44" name="Rectangle 43"/>
          <p:cNvSpPr/>
          <p:nvPr/>
        </p:nvSpPr>
        <p:spPr>
          <a:xfrm>
            <a:off x="556627" y="4483020"/>
            <a:ext cx="8421816" cy="36094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Systems  resource: memory, CPU, bandwidth, available sensors on Android  </a:t>
            </a:r>
            <a:endParaRPr lang="en-US" dirty="0">
              <a:solidFill>
                <a:schemeClr val="tx1"/>
              </a:solidFill>
              <a:latin typeface="Arial" panose="020B0604020202020204" pitchFamily="34" charset="0"/>
              <a:cs typeface="Arial" panose="020B0604020202020204" pitchFamily="34" charset="0"/>
            </a:endParaRPr>
          </a:p>
        </p:txBody>
      </p:sp>
      <p:sp>
        <p:nvSpPr>
          <p:cNvPr id="45" name="Rectangle 44"/>
          <p:cNvSpPr/>
          <p:nvPr/>
        </p:nvSpPr>
        <p:spPr>
          <a:xfrm>
            <a:off x="556627" y="4843968"/>
            <a:ext cx="8421816" cy="3682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Software: 3</a:t>
            </a:r>
            <a:r>
              <a:rPr lang="en-US" baseline="30000" dirty="0" smtClean="0">
                <a:solidFill>
                  <a:schemeClr val="tx1"/>
                </a:solidFill>
                <a:latin typeface="Arial" panose="020B0604020202020204" pitchFamily="34" charset="0"/>
                <a:cs typeface="Arial" panose="020B0604020202020204" pitchFamily="34" charset="0"/>
              </a:rPr>
              <a:t>rd</a:t>
            </a:r>
            <a:r>
              <a:rPr lang="en-US" dirty="0" smtClean="0">
                <a:solidFill>
                  <a:schemeClr val="tx1"/>
                </a:solidFill>
                <a:latin typeface="Arial" panose="020B0604020202020204" pitchFamily="34" charset="0"/>
                <a:cs typeface="Arial" panose="020B0604020202020204" pitchFamily="34" charset="0"/>
              </a:rPr>
              <a:t> part library. OS and remote services</a:t>
            </a:r>
            <a:endParaRPr lang="en-US" dirty="0">
              <a:solidFill>
                <a:schemeClr val="tx1"/>
              </a:solidFill>
              <a:latin typeface="Arial" panose="020B0604020202020204" pitchFamily="34" charset="0"/>
              <a:cs typeface="Arial" panose="020B0604020202020204" pitchFamily="34" charset="0"/>
            </a:endParaRPr>
          </a:p>
        </p:txBody>
      </p:sp>
      <p:sp>
        <p:nvSpPr>
          <p:cNvPr id="46" name="Rectangle 45"/>
          <p:cNvSpPr/>
          <p:nvPr/>
        </p:nvSpPr>
        <p:spPr>
          <a:xfrm>
            <a:off x="556627" y="5219458"/>
            <a:ext cx="8421816" cy="6038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Mission Requirement: No of clients, report rate, image quality, data at rest/transit security, Trust/Accuracy of location, Auditing </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9259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136375"/>
            <a:ext cx="8229600" cy="682625"/>
          </a:xfrm>
        </p:spPr>
        <p:txBody>
          <a:bodyPr/>
          <a:lstStyle/>
          <a:p>
            <a:r>
              <a:rPr lang="en-US" dirty="0" smtClean="0"/>
              <a:t>Overview of Phase 1 CPs</a:t>
            </a:r>
            <a:endParaRPr lang="en-US" dirty="0"/>
          </a:p>
        </p:txBody>
      </p:sp>
      <p:sp>
        <p:nvSpPr>
          <p:cNvPr id="6" name="Text Placeholder 5"/>
          <p:cNvSpPr>
            <a:spLocks noGrp="1"/>
          </p:cNvSpPr>
          <p:nvPr>
            <p:ph type="body" idx="1"/>
          </p:nvPr>
        </p:nvSpPr>
        <p:spPr>
          <a:xfrm>
            <a:off x="236960" y="1033920"/>
            <a:ext cx="4394036" cy="745723"/>
          </a:xfrm>
        </p:spPr>
        <p:txBody>
          <a:bodyPr/>
          <a:lstStyle/>
          <a:p>
            <a:r>
              <a:rPr lang="en-US" sz="2000" b="0" dirty="0" smtClean="0"/>
              <a:t>CP1: Resource consumption by clients are independent of each other</a:t>
            </a:r>
            <a:endParaRPr lang="en-US" sz="2000" b="0" dirty="0"/>
          </a:p>
        </p:txBody>
      </p:sp>
      <p:sp>
        <p:nvSpPr>
          <p:cNvPr id="7" name="Content Placeholder 6"/>
          <p:cNvSpPr>
            <a:spLocks noGrp="1"/>
          </p:cNvSpPr>
          <p:nvPr>
            <p:ph sz="half" idx="2"/>
          </p:nvPr>
        </p:nvSpPr>
        <p:spPr>
          <a:xfrm>
            <a:off x="236960" y="1756010"/>
            <a:ext cx="4040188" cy="3240848"/>
          </a:xfrm>
        </p:spPr>
        <p:txBody>
          <a:bodyPr/>
          <a:lstStyle/>
          <a:p>
            <a:r>
              <a:rPr lang="en-US" sz="2000" dirty="0" smtClean="0"/>
              <a:t>Android Hardware changes</a:t>
            </a:r>
          </a:p>
          <a:p>
            <a:pPr lvl="1"/>
            <a:r>
              <a:rPr lang="en-US" sz="1800" dirty="0" smtClean="0"/>
              <a:t>Built in GPS?</a:t>
            </a:r>
          </a:p>
          <a:p>
            <a:pPr lvl="1"/>
            <a:r>
              <a:rPr lang="en-US" sz="1800" dirty="0" smtClean="0"/>
              <a:t>Bluetooth?</a:t>
            </a:r>
          </a:p>
          <a:p>
            <a:pPr lvl="1"/>
            <a:r>
              <a:rPr lang="en-US" sz="1800" dirty="0" smtClean="0"/>
              <a:t>USB?</a:t>
            </a:r>
          </a:p>
          <a:p>
            <a:r>
              <a:rPr lang="en-US" sz="2000" dirty="0" smtClean="0"/>
              <a:t>Environment changes</a:t>
            </a:r>
          </a:p>
          <a:p>
            <a:pPr lvl="1"/>
            <a:r>
              <a:rPr lang="en-US" sz="1800" dirty="0" smtClean="0"/>
              <a:t>GPS satellite visibility</a:t>
            </a:r>
          </a:p>
          <a:p>
            <a:r>
              <a:rPr lang="en-US" sz="2000" dirty="0" smtClean="0"/>
              <a:t>Mission requirements</a:t>
            </a:r>
          </a:p>
          <a:p>
            <a:pPr lvl="1"/>
            <a:r>
              <a:rPr lang="en-US" sz="1800" dirty="0" smtClean="0"/>
              <a:t>Hands off?</a:t>
            </a:r>
          </a:p>
          <a:p>
            <a:pPr lvl="1"/>
            <a:r>
              <a:rPr lang="en-US" sz="1800" dirty="0" smtClean="0"/>
              <a:t>Trusted GPS needed?</a:t>
            </a:r>
            <a:endParaRPr lang="en-US" sz="1800" dirty="0"/>
          </a:p>
        </p:txBody>
      </p:sp>
      <p:sp>
        <p:nvSpPr>
          <p:cNvPr id="8" name="Text Placeholder 7"/>
          <p:cNvSpPr>
            <a:spLocks noGrp="1"/>
          </p:cNvSpPr>
          <p:nvPr>
            <p:ph type="body" sz="quarter" idx="3"/>
          </p:nvPr>
        </p:nvSpPr>
        <p:spPr>
          <a:xfrm>
            <a:off x="4910985" y="1033920"/>
            <a:ext cx="4041775" cy="745723"/>
          </a:xfrm>
          <a:noFill/>
          <a:ln w="9525">
            <a:noFill/>
            <a:miter lim="800000"/>
            <a:headEnd/>
            <a:tailEnd/>
          </a:ln>
        </p:spPr>
        <p:txBody>
          <a:bodyPr vert="horz" wrap="square" lIns="91440" tIns="45720" rIns="91440" bIns="45720" numCol="1" anchor="b" anchorCtr="0" compatLnSpc="1">
            <a:prstTxWarp prst="textNoShape">
              <a:avLst/>
            </a:prstTxWarp>
          </a:bodyPr>
          <a:lstStyle/>
          <a:p>
            <a:r>
              <a:rPr lang="en-US" sz="2000" b="0" dirty="0" smtClean="0"/>
              <a:t>CP2</a:t>
            </a:r>
            <a:r>
              <a:rPr lang="en-US" sz="2000" b="0" dirty="0"/>
              <a:t>: Add aggregate resource consumption and dependence</a:t>
            </a:r>
          </a:p>
        </p:txBody>
      </p:sp>
      <p:sp>
        <p:nvSpPr>
          <p:cNvPr id="9" name="Content Placeholder 8"/>
          <p:cNvSpPr>
            <a:spLocks noGrp="1"/>
          </p:cNvSpPr>
          <p:nvPr>
            <p:ph sz="quarter" idx="4"/>
          </p:nvPr>
        </p:nvSpPr>
        <p:spPr>
          <a:xfrm>
            <a:off x="4910985" y="1756010"/>
            <a:ext cx="4041775" cy="2532925"/>
          </a:xfrm>
        </p:spPr>
        <p:txBody>
          <a:bodyPr/>
          <a:lstStyle/>
          <a:p>
            <a:r>
              <a:rPr lang="en-US" sz="2000" dirty="0" smtClean="0"/>
              <a:t>All the variations from CP1</a:t>
            </a:r>
          </a:p>
          <a:p>
            <a:r>
              <a:rPr lang="en-US" sz="2000" dirty="0" smtClean="0"/>
              <a:t>Environment changes</a:t>
            </a:r>
          </a:p>
          <a:p>
            <a:pPr lvl="1"/>
            <a:r>
              <a:rPr lang="en-US" sz="1800" dirty="0" smtClean="0"/>
              <a:t>Available bandwidth</a:t>
            </a:r>
          </a:p>
          <a:p>
            <a:r>
              <a:rPr lang="en-US" sz="2000" dirty="0" smtClean="0"/>
              <a:t>Mission requirements</a:t>
            </a:r>
          </a:p>
          <a:p>
            <a:pPr lvl="1"/>
            <a:r>
              <a:rPr lang="en-US" sz="1800" dirty="0" smtClean="0"/>
              <a:t>Number of users</a:t>
            </a:r>
          </a:p>
          <a:p>
            <a:pPr lvl="1"/>
            <a:r>
              <a:rPr lang="en-US" sz="1800" dirty="0" smtClean="0"/>
              <a:t>Report Rate</a:t>
            </a:r>
          </a:p>
          <a:p>
            <a:pPr lvl="1"/>
            <a:r>
              <a:rPr lang="en-US" sz="1800" dirty="0" smtClean="0"/>
              <a:t>Image fidelity</a:t>
            </a:r>
            <a:endParaRPr lang="en-US" sz="1800" dirty="0"/>
          </a:p>
        </p:txBody>
      </p:sp>
      <p:sp>
        <p:nvSpPr>
          <p:cNvPr id="5" name="Slide Number Placeholder 4"/>
          <p:cNvSpPr>
            <a:spLocks noGrp="1"/>
          </p:cNvSpPr>
          <p:nvPr>
            <p:ph type="sldNum" sz="quarter" idx="12"/>
          </p:nvPr>
        </p:nvSpPr>
        <p:spPr/>
        <p:txBody>
          <a:bodyPr/>
          <a:lstStyle/>
          <a:p>
            <a:fld id="{F72DDA7B-E1B4-4150-8F52-3E1C33BFB17A}" type="slidenum">
              <a:rPr lang="en-US" smtClean="0"/>
              <a:pPr/>
              <a:t>11</a:t>
            </a:fld>
            <a:endParaRPr lang="en-US"/>
          </a:p>
        </p:txBody>
      </p:sp>
      <p:sp>
        <p:nvSpPr>
          <p:cNvPr id="10" name="Content Placeholder 8"/>
          <p:cNvSpPr txBox="1">
            <a:spLocks/>
          </p:cNvSpPr>
          <p:nvPr/>
        </p:nvSpPr>
        <p:spPr bwMode="auto">
          <a:xfrm>
            <a:off x="303012" y="4812632"/>
            <a:ext cx="8655967" cy="176089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defTabSz="457200" rtl="0" eaLnBrk="1" fontAlgn="base" hangingPunct="1">
              <a:spcBef>
                <a:spcPct val="20000"/>
              </a:spcBef>
              <a:spcAft>
                <a:spcPct val="0"/>
              </a:spcAft>
              <a:buFont typeface="Arial" charset="0"/>
              <a:buNone/>
              <a:defRPr sz="2400" b="1" kern="1200">
                <a:solidFill>
                  <a:schemeClr val="tx1"/>
                </a:solidFill>
                <a:latin typeface="Arial"/>
                <a:ea typeface="ＭＳ Ｐゴシック" charset="-128"/>
                <a:cs typeface="Arial"/>
              </a:defRPr>
            </a:lvl1pPr>
            <a:lvl2pPr marL="457200" indent="0" algn="l" defTabSz="457200" rtl="0" eaLnBrk="1" fontAlgn="base" hangingPunct="1">
              <a:spcBef>
                <a:spcPct val="20000"/>
              </a:spcBef>
              <a:spcAft>
                <a:spcPct val="0"/>
              </a:spcAft>
              <a:buFont typeface="Arial" charset="0"/>
              <a:buNone/>
              <a:defRPr sz="2000" b="1" kern="1200">
                <a:solidFill>
                  <a:schemeClr val="tx1"/>
                </a:solidFill>
                <a:latin typeface="Arial"/>
                <a:ea typeface="ＭＳ Ｐゴシック" charset="-128"/>
                <a:cs typeface="Arial"/>
              </a:defRPr>
            </a:lvl2pPr>
            <a:lvl3pPr marL="914400" indent="0" algn="l" defTabSz="457200" rtl="0" eaLnBrk="1" fontAlgn="base" hangingPunct="1">
              <a:spcBef>
                <a:spcPct val="20000"/>
              </a:spcBef>
              <a:spcAft>
                <a:spcPct val="0"/>
              </a:spcAft>
              <a:buFont typeface="Arial" charset="0"/>
              <a:buNone/>
              <a:defRPr sz="1800" b="1" kern="1200">
                <a:solidFill>
                  <a:schemeClr val="tx1"/>
                </a:solidFill>
                <a:latin typeface="Arial"/>
                <a:ea typeface="ＭＳ Ｐゴシック" charset="-128"/>
                <a:cs typeface="Arial"/>
              </a:defRPr>
            </a:lvl3pPr>
            <a:lvl4pPr marL="1371600" indent="0" algn="l" defTabSz="457200" rtl="0" eaLnBrk="1" fontAlgn="base" hangingPunct="1">
              <a:spcBef>
                <a:spcPct val="20000"/>
              </a:spcBef>
              <a:spcAft>
                <a:spcPct val="0"/>
              </a:spcAft>
              <a:buFont typeface="Arial" charset="0"/>
              <a:buNone/>
              <a:defRPr sz="1600" b="1" kern="1200">
                <a:solidFill>
                  <a:schemeClr val="tx1"/>
                </a:solidFill>
                <a:latin typeface="Arial"/>
                <a:ea typeface="ＭＳ Ｐゴシック" charset="-128"/>
                <a:cs typeface="Arial"/>
              </a:defRPr>
            </a:lvl4pPr>
            <a:lvl5pPr marL="1828800" indent="0" algn="l" defTabSz="457200" rtl="0" eaLnBrk="1" fontAlgn="base" hangingPunct="1">
              <a:spcBef>
                <a:spcPct val="20000"/>
              </a:spcBef>
              <a:spcAft>
                <a:spcPct val="0"/>
              </a:spcAft>
              <a:buFont typeface="Arial" charset="0"/>
              <a:buNone/>
              <a:defRPr sz="1600" b="1" kern="1200">
                <a:solidFill>
                  <a:schemeClr val="tx1"/>
                </a:solidFill>
                <a:latin typeface="Arial"/>
                <a:ea typeface="ＭＳ Ｐゴシック" charset="-128"/>
                <a:cs typeface="Arial"/>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nSpc>
                <a:spcPct val="80000"/>
              </a:lnSpc>
              <a:spcBef>
                <a:spcPts val="300"/>
              </a:spcBef>
            </a:pPr>
            <a:r>
              <a:rPr lang="en-US" sz="2000" b="0" dirty="0" smtClean="0"/>
              <a:t>Potential enhancements (mission requirement change)</a:t>
            </a:r>
          </a:p>
          <a:p>
            <a:pPr marL="285750" indent="-285750">
              <a:lnSpc>
                <a:spcPct val="80000"/>
              </a:lnSpc>
              <a:spcBef>
                <a:spcPts val="300"/>
              </a:spcBef>
              <a:buFont typeface="Arial" panose="020B0604020202020204" pitchFamily="34" charset="0"/>
              <a:buChar char="•"/>
            </a:pPr>
            <a:r>
              <a:rPr lang="en-US" sz="1800" b="0" dirty="0" smtClean="0"/>
              <a:t>Auditing (e.g. legal req. to record track history)</a:t>
            </a:r>
          </a:p>
          <a:p>
            <a:pPr marL="285750" indent="-285750">
              <a:lnSpc>
                <a:spcPct val="80000"/>
              </a:lnSpc>
              <a:spcBef>
                <a:spcPts val="300"/>
              </a:spcBef>
              <a:buFont typeface="Arial" panose="020B0604020202020204" pitchFamily="34" charset="0"/>
              <a:buChar char="•"/>
            </a:pPr>
            <a:r>
              <a:rPr lang="en-US" sz="1800" b="0" dirty="0" smtClean="0"/>
              <a:t>Data-at-rest security</a:t>
            </a:r>
          </a:p>
          <a:p>
            <a:pPr marL="285750" indent="-285750">
              <a:lnSpc>
                <a:spcPct val="80000"/>
              </a:lnSpc>
              <a:spcBef>
                <a:spcPts val="300"/>
              </a:spcBef>
              <a:buFont typeface="Arial" panose="020B0604020202020204" pitchFamily="34" charset="0"/>
              <a:buChar char="•"/>
            </a:pPr>
            <a:r>
              <a:rPr lang="en-US" sz="1800" b="0" dirty="0" smtClean="0"/>
              <a:t>Data-in-transit security</a:t>
            </a:r>
          </a:p>
          <a:p>
            <a:pPr marL="285750" indent="-285750">
              <a:lnSpc>
                <a:spcPct val="80000"/>
              </a:lnSpc>
              <a:spcBef>
                <a:spcPts val="300"/>
              </a:spcBef>
              <a:buFont typeface="Arial" panose="020B0604020202020204" pitchFamily="34" charset="0"/>
              <a:buChar char="•"/>
            </a:pPr>
            <a:r>
              <a:rPr lang="en-US" sz="1800" b="0" dirty="0" smtClean="0"/>
              <a:t>Wire-format (e.g. integration with legacy systems, use less efficient wire format)</a:t>
            </a:r>
          </a:p>
          <a:p>
            <a:pPr marL="285750" indent="-285750">
              <a:lnSpc>
                <a:spcPct val="80000"/>
              </a:lnSpc>
              <a:spcBef>
                <a:spcPts val="300"/>
              </a:spcBef>
              <a:buFont typeface="Arial" panose="020B0604020202020204" pitchFamily="34" charset="0"/>
              <a:buChar char="•"/>
            </a:pPr>
            <a:r>
              <a:rPr lang="en-US" sz="1800" b="0" dirty="0" smtClean="0"/>
              <a:t>3</a:t>
            </a:r>
            <a:r>
              <a:rPr lang="en-US" sz="1800" b="0" baseline="30000" dirty="0" smtClean="0"/>
              <a:t>rd</a:t>
            </a:r>
            <a:r>
              <a:rPr lang="en-US" sz="1800" b="0" dirty="0" smtClean="0"/>
              <a:t> party library changes</a:t>
            </a:r>
            <a:endParaRPr lang="en-US" sz="1800" b="0" dirty="0"/>
          </a:p>
        </p:txBody>
      </p:sp>
    </p:spTree>
    <p:extLst>
      <p:ext uri="{BB962C8B-B14F-4D97-AF65-F5344CB8AC3E}">
        <p14:creationId xmlns:p14="http://schemas.microsoft.com/office/powerpoint/2010/main" val="964845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479215" y="1147386"/>
            <a:ext cx="1973890"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lowchart: Magnetic Disk 24"/>
          <p:cNvSpPr/>
          <p:nvPr/>
        </p:nvSpPr>
        <p:spPr>
          <a:xfrm rot="16200000">
            <a:off x="2489399" y="1140882"/>
            <a:ext cx="320190" cy="98897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9089" y="79656"/>
            <a:ext cx="8229600" cy="682625"/>
          </a:xfrm>
        </p:spPr>
        <p:txBody>
          <a:bodyPr/>
          <a:lstStyle/>
          <a:p>
            <a:r>
              <a:rPr lang="en-US" dirty="0" smtClean="0"/>
              <a:t>CP2 Illustration: The Problem </a:t>
            </a:r>
            <a:endParaRPr lang="en-US" dirty="0"/>
          </a:p>
        </p:txBody>
      </p:sp>
      <p:sp>
        <p:nvSpPr>
          <p:cNvPr id="3" name="Content Placeholder 2"/>
          <p:cNvSpPr>
            <a:spLocks noGrp="1"/>
          </p:cNvSpPr>
          <p:nvPr>
            <p:ph idx="1"/>
          </p:nvPr>
        </p:nvSpPr>
        <p:spPr>
          <a:xfrm>
            <a:off x="203015" y="4385473"/>
            <a:ext cx="8844913" cy="2144956"/>
          </a:xfrm>
        </p:spPr>
        <p:txBody>
          <a:bodyPr/>
          <a:lstStyle/>
          <a:p>
            <a:r>
              <a:rPr lang="en-US" sz="1800" dirty="0" smtClean="0"/>
              <a:t>The baseline application needs to adapt:</a:t>
            </a:r>
          </a:p>
          <a:p>
            <a:pPr lvl="1"/>
            <a:r>
              <a:rPr lang="en-US" sz="1600" dirty="0" smtClean="0"/>
              <a:t>Mission requirement: clients still need to share SA data (“intent preservation”)</a:t>
            </a:r>
          </a:p>
          <a:p>
            <a:pPr lvl="1"/>
            <a:r>
              <a:rPr lang="en-US" sz="1600" dirty="0" smtClean="0"/>
              <a:t>Congested resource (bandwidth) is getting in the way</a:t>
            </a:r>
          </a:p>
          <a:p>
            <a:r>
              <a:rPr lang="en-US" sz="1800" dirty="0" smtClean="0"/>
              <a:t>Challenges in responding to this kind of changes</a:t>
            </a:r>
          </a:p>
          <a:p>
            <a:pPr lvl="1"/>
            <a:r>
              <a:rPr lang="en-US" sz="1600" dirty="0"/>
              <a:t>Identify constrained / oversubscribed resources</a:t>
            </a:r>
          </a:p>
          <a:p>
            <a:pPr lvl="1"/>
            <a:r>
              <a:rPr lang="en-US" sz="1600" dirty="0" smtClean="0"/>
              <a:t>Identify parts of the application that are affected </a:t>
            </a:r>
          </a:p>
          <a:p>
            <a:pPr lvl="1"/>
            <a:r>
              <a:rPr lang="en-US" sz="1600" dirty="0" smtClean="0"/>
              <a:t>Find adaptations that might be added to relieve the constrained resources</a:t>
            </a:r>
            <a:endParaRPr lang="en-US" sz="16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12</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7" y="2633668"/>
            <a:ext cx="183587" cy="41449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695" y="2648044"/>
            <a:ext cx="183587" cy="41449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46" y="2648044"/>
            <a:ext cx="183587" cy="41449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64" y="2645167"/>
            <a:ext cx="183587" cy="41449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730" y="2648044"/>
            <a:ext cx="183587" cy="41449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148" y="2645167"/>
            <a:ext cx="183587" cy="41449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399" y="2645167"/>
            <a:ext cx="183587" cy="41449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17" y="2642290"/>
            <a:ext cx="183587" cy="41449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4187" y="1234781"/>
            <a:ext cx="480037" cy="727256"/>
          </a:xfrm>
          <a:prstGeom prst="rect">
            <a:avLst/>
          </a:prstGeom>
        </p:spPr>
      </p:pic>
      <p:sp>
        <p:nvSpPr>
          <p:cNvPr id="17" name="Arc 16"/>
          <p:cNvSpPr/>
          <p:nvPr/>
        </p:nvSpPr>
        <p:spPr>
          <a:xfrm rot="16200000">
            <a:off x="1872597" y="1492915"/>
            <a:ext cx="1949570" cy="213180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p:cNvSpPr/>
          <p:nvPr/>
        </p:nvSpPr>
        <p:spPr>
          <a:xfrm rot="16200000">
            <a:off x="1723630" y="1410081"/>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Arc 18"/>
          <p:cNvSpPr/>
          <p:nvPr/>
        </p:nvSpPr>
        <p:spPr>
          <a:xfrm rot="16200000">
            <a:off x="1779106" y="1187568"/>
            <a:ext cx="1978324" cy="277125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Arc 19"/>
          <p:cNvSpPr/>
          <p:nvPr/>
        </p:nvSpPr>
        <p:spPr>
          <a:xfrm rot="16200000">
            <a:off x="1695290" y="1074997"/>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rot="16200000">
            <a:off x="1563698" y="943401"/>
            <a:ext cx="1949570" cy="3230831"/>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p:cNvSpPr/>
          <p:nvPr/>
        </p:nvSpPr>
        <p:spPr>
          <a:xfrm rot="16200000">
            <a:off x="1471118" y="850825"/>
            <a:ext cx="1949570" cy="341598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p:cNvSpPr/>
          <p:nvPr/>
        </p:nvSpPr>
        <p:spPr>
          <a:xfrm rot="16200000">
            <a:off x="1330966" y="725052"/>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rot="16200000">
            <a:off x="1229967" y="624045"/>
            <a:ext cx="1949570" cy="38982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Arc 26"/>
          <p:cNvSpPr/>
          <p:nvPr/>
        </p:nvSpPr>
        <p:spPr>
          <a:xfrm>
            <a:off x="2236066" y="1475274"/>
            <a:ext cx="251119" cy="303716"/>
          </a:xfrm>
          <a:prstGeom prst="arc">
            <a:avLst>
              <a:gd name="adj1" fmla="val 16200000"/>
              <a:gd name="adj2" fmla="val 4260146"/>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TextBox 67"/>
          <p:cNvSpPr txBox="1"/>
          <p:nvPr/>
        </p:nvSpPr>
        <p:spPr>
          <a:xfrm>
            <a:off x="160648" y="3113421"/>
            <a:ext cx="2824855" cy="590931"/>
          </a:xfrm>
          <a:prstGeom prst="rect">
            <a:avLst/>
          </a:prstGeom>
          <a:noFill/>
        </p:spPr>
        <p:txBody>
          <a:bodyPr wrap="square" rtlCol="0">
            <a:spAutoFit/>
          </a:bodyPr>
          <a:lstStyle/>
          <a:p>
            <a:pPr>
              <a:lnSpc>
                <a:spcPct val="90000"/>
              </a:lnSpc>
            </a:pPr>
            <a:r>
              <a:rPr lang="en-US" dirty="0" smtClean="0"/>
              <a:t>Baseline deployment: less than 20 clients</a:t>
            </a:r>
            <a:endParaRPr lang="en-US" dirty="0"/>
          </a:p>
        </p:txBody>
      </p:sp>
      <p:sp>
        <p:nvSpPr>
          <p:cNvPr id="69" name="TextBox 68"/>
          <p:cNvSpPr txBox="1"/>
          <p:nvPr/>
        </p:nvSpPr>
        <p:spPr>
          <a:xfrm>
            <a:off x="5238388" y="1020155"/>
            <a:ext cx="3751373" cy="590931"/>
          </a:xfrm>
          <a:prstGeom prst="rect">
            <a:avLst/>
          </a:prstGeom>
          <a:noFill/>
        </p:spPr>
        <p:txBody>
          <a:bodyPr wrap="square" rtlCol="0">
            <a:spAutoFit/>
          </a:bodyPr>
          <a:lstStyle/>
          <a:p>
            <a:pPr>
              <a:lnSpc>
                <a:spcPct val="90000"/>
              </a:lnSpc>
            </a:pPr>
            <a:r>
              <a:rPr lang="en-US" dirty="0" smtClean="0"/>
              <a:t>New mission (e.g., a major event): large number of clients</a:t>
            </a:r>
            <a:endParaRPr lang="en-US" dirty="0"/>
          </a:p>
        </p:txBody>
      </p:sp>
      <p:grpSp>
        <p:nvGrpSpPr>
          <p:cNvPr id="80" name="Group 79"/>
          <p:cNvGrpSpPr/>
          <p:nvPr/>
        </p:nvGrpSpPr>
        <p:grpSpPr>
          <a:xfrm>
            <a:off x="5463303" y="2251410"/>
            <a:ext cx="4284293" cy="2452353"/>
            <a:chOff x="5463303" y="2251410"/>
            <a:chExt cx="4284293" cy="2452353"/>
          </a:xfrm>
        </p:grpSpPr>
        <p:sp>
          <p:nvSpPr>
            <p:cNvPr id="29" name="Cloud 28"/>
            <p:cNvSpPr/>
            <p:nvPr/>
          </p:nvSpPr>
          <p:spPr>
            <a:xfrm>
              <a:off x="5692731" y="2251410"/>
              <a:ext cx="1973890"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lowchart: Magnetic Disk 48"/>
            <p:cNvSpPr/>
            <p:nvPr/>
          </p:nvSpPr>
          <p:spPr>
            <a:xfrm rot="16200000">
              <a:off x="7697405" y="2210394"/>
              <a:ext cx="320190" cy="94017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303" y="3737692"/>
              <a:ext cx="183587" cy="414494"/>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703" y="2338805"/>
              <a:ext cx="480037" cy="727256"/>
            </a:xfrm>
            <a:prstGeom prst="rect">
              <a:avLst/>
            </a:prstGeom>
          </p:spPr>
        </p:pic>
        <p:sp>
          <p:nvSpPr>
            <p:cNvPr id="40" name="Arc 39"/>
            <p:cNvSpPr/>
            <p:nvPr/>
          </p:nvSpPr>
          <p:spPr>
            <a:xfrm rot="16200000">
              <a:off x="6990909" y="2590646"/>
              <a:ext cx="1949570" cy="213180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Arc 40"/>
            <p:cNvSpPr/>
            <p:nvPr/>
          </p:nvSpPr>
          <p:spPr>
            <a:xfrm rot="16200000">
              <a:off x="6937146" y="2514105"/>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16200000">
              <a:off x="6992622" y="2291592"/>
              <a:ext cx="1978324" cy="277125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16200000">
              <a:off x="6908806" y="2179021"/>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p:nvPr/>
          </p:nvSpPr>
          <p:spPr>
            <a:xfrm rot="16200000">
              <a:off x="6777214" y="2047425"/>
              <a:ext cx="1949570" cy="3230831"/>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p:cNvSpPr/>
            <p:nvPr/>
          </p:nvSpPr>
          <p:spPr>
            <a:xfrm rot="16200000">
              <a:off x="6684634" y="1954849"/>
              <a:ext cx="1949570" cy="341598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p:cNvSpPr/>
            <p:nvPr/>
          </p:nvSpPr>
          <p:spPr>
            <a:xfrm rot="16200000">
              <a:off x="6544482" y="1829076"/>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p:cNvSpPr/>
            <p:nvPr/>
          </p:nvSpPr>
          <p:spPr>
            <a:xfrm rot="16200000">
              <a:off x="6443483" y="1728069"/>
              <a:ext cx="1949570" cy="38982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Arc 50"/>
            <p:cNvSpPr/>
            <p:nvPr/>
          </p:nvSpPr>
          <p:spPr>
            <a:xfrm rot="16200000">
              <a:off x="6437935" y="1842687"/>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Arc 51"/>
            <p:cNvSpPr/>
            <p:nvPr/>
          </p:nvSpPr>
          <p:spPr>
            <a:xfrm rot="16200000">
              <a:off x="6630804" y="1834209"/>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Arc 52"/>
            <p:cNvSpPr/>
            <p:nvPr/>
          </p:nvSpPr>
          <p:spPr>
            <a:xfrm rot="16200000">
              <a:off x="6717127" y="1838057"/>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p:cNvSpPr/>
            <p:nvPr/>
          </p:nvSpPr>
          <p:spPr>
            <a:xfrm rot="16200000">
              <a:off x="6924669" y="1787653"/>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Arc 54"/>
            <p:cNvSpPr/>
            <p:nvPr/>
          </p:nvSpPr>
          <p:spPr>
            <a:xfrm rot="16200000">
              <a:off x="6741438" y="2189515"/>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Arc 55"/>
            <p:cNvSpPr/>
            <p:nvPr/>
          </p:nvSpPr>
          <p:spPr>
            <a:xfrm rot="16200000">
              <a:off x="6832320" y="2177905"/>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Arc 56"/>
            <p:cNvSpPr/>
            <p:nvPr/>
          </p:nvSpPr>
          <p:spPr>
            <a:xfrm rot="16200000">
              <a:off x="6969597" y="2181983"/>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rot="16200000">
              <a:off x="7051661" y="2185630"/>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rot="16200000">
              <a:off x="6863906" y="2502638"/>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Arc 59"/>
            <p:cNvSpPr/>
            <p:nvPr/>
          </p:nvSpPr>
          <p:spPr>
            <a:xfrm rot="16200000">
              <a:off x="7008572" y="2498294"/>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Arc 49"/>
            <p:cNvSpPr/>
            <p:nvPr/>
          </p:nvSpPr>
          <p:spPr>
            <a:xfrm>
              <a:off x="7468469" y="2520387"/>
              <a:ext cx="251119" cy="303716"/>
            </a:xfrm>
            <a:prstGeom prst="arc">
              <a:avLst>
                <a:gd name="adj1" fmla="val 16200000"/>
                <a:gd name="adj2" fmla="val 4260146"/>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159" y="3740535"/>
              <a:ext cx="183587" cy="414494"/>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21" y="3752068"/>
              <a:ext cx="183587" cy="414494"/>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241" y="3755480"/>
              <a:ext cx="183587" cy="414494"/>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292" y="3752068"/>
              <a:ext cx="183587" cy="414494"/>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715" y="3749191"/>
              <a:ext cx="183587" cy="414494"/>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273" y="3753037"/>
              <a:ext cx="183587" cy="414494"/>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99" y="3765591"/>
              <a:ext cx="183587" cy="414494"/>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042" y="3765591"/>
              <a:ext cx="183587" cy="414494"/>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461" y="3786487"/>
              <a:ext cx="183587" cy="414494"/>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980" y="3762320"/>
              <a:ext cx="183587" cy="414494"/>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588" y="3765591"/>
              <a:ext cx="183587" cy="414494"/>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04" y="3744567"/>
              <a:ext cx="183587" cy="414494"/>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479" y="3728531"/>
              <a:ext cx="183587" cy="414494"/>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924" y="3701924"/>
              <a:ext cx="183587" cy="414494"/>
            </a:xfrm>
            <a:prstGeom prst="rect">
              <a:avLst/>
            </a:prstGeom>
          </p:spPr>
        </p:pic>
      </p:grpSp>
      <p:sp>
        <p:nvSpPr>
          <p:cNvPr id="74" name="Freeform 73"/>
          <p:cNvSpPr/>
          <p:nvPr/>
        </p:nvSpPr>
        <p:spPr>
          <a:xfrm>
            <a:off x="7832183" y="2484991"/>
            <a:ext cx="477989" cy="113448"/>
          </a:xfrm>
          <a:custGeom>
            <a:avLst/>
            <a:gdLst>
              <a:gd name="connsiteX0" fmla="*/ 468923 w 477989"/>
              <a:gd name="connsiteY0" fmla="*/ 101600 h 113448"/>
              <a:gd name="connsiteX1" fmla="*/ 461107 w 477989"/>
              <a:gd name="connsiteY1" fmla="*/ 62524 h 113448"/>
              <a:gd name="connsiteX2" fmla="*/ 390769 w 477989"/>
              <a:gd name="connsiteY2" fmla="*/ 23447 h 113448"/>
              <a:gd name="connsiteX3" fmla="*/ 367323 w 477989"/>
              <a:gd name="connsiteY3" fmla="*/ 7816 h 113448"/>
              <a:gd name="connsiteX4" fmla="*/ 296984 w 477989"/>
              <a:gd name="connsiteY4" fmla="*/ 0 h 113448"/>
              <a:gd name="connsiteX5" fmla="*/ 0 w 477989"/>
              <a:gd name="connsiteY5" fmla="*/ 7816 h 113448"/>
              <a:gd name="connsiteX6" fmla="*/ 70338 w 477989"/>
              <a:gd name="connsiteY6" fmla="*/ 31262 h 113448"/>
              <a:gd name="connsiteX7" fmla="*/ 93784 w 477989"/>
              <a:gd name="connsiteY7" fmla="*/ 39077 h 113448"/>
              <a:gd name="connsiteX8" fmla="*/ 117230 w 477989"/>
              <a:gd name="connsiteY8" fmla="*/ 46893 h 113448"/>
              <a:gd name="connsiteX9" fmla="*/ 148492 w 477989"/>
              <a:gd name="connsiteY9" fmla="*/ 54708 h 113448"/>
              <a:gd name="connsiteX10" fmla="*/ 195384 w 477989"/>
              <a:gd name="connsiteY10" fmla="*/ 70339 h 113448"/>
              <a:gd name="connsiteX11" fmla="*/ 218830 w 477989"/>
              <a:gd name="connsiteY11" fmla="*/ 78154 h 113448"/>
              <a:gd name="connsiteX12" fmla="*/ 242277 w 477989"/>
              <a:gd name="connsiteY12" fmla="*/ 85970 h 113448"/>
              <a:gd name="connsiteX13" fmla="*/ 336061 w 477989"/>
              <a:gd name="connsiteY13" fmla="*/ 101600 h 113448"/>
              <a:gd name="connsiteX14" fmla="*/ 468923 w 477989"/>
              <a:gd name="connsiteY14" fmla="*/ 101600 h 1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7989" h="113448">
                <a:moveTo>
                  <a:pt x="468923" y="101600"/>
                </a:moveTo>
                <a:cubicBezTo>
                  <a:pt x="489764" y="95087"/>
                  <a:pt x="469262" y="73009"/>
                  <a:pt x="461107" y="62524"/>
                </a:cubicBezTo>
                <a:cubicBezTo>
                  <a:pt x="442294" y="38336"/>
                  <a:pt x="416718" y="32096"/>
                  <a:pt x="390769" y="23447"/>
                </a:cubicBezTo>
                <a:cubicBezTo>
                  <a:pt x="382954" y="18237"/>
                  <a:pt x="376435" y="10094"/>
                  <a:pt x="367323" y="7816"/>
                </a:cubicBezTo>
                <a:cubicBezTo>
                  <a:pt x="344437" y="2094"/>
                  <a:pt x="320575" y="0"/>
                  <a:pt x="296984" y="0"/>
                </a:cubicBezTo>
                <a:cubicBezTo>
                  <a:pt x="197955" y="0"/>
                  <a:pt x="98995" y="5211"/>
                  <a:pt x="0" y="7816"/>
                </a:cubicBezTo>
                <a:lnTo>
                  <a:pt x="70338" y="31262"/>
                </a:lnTo>
                <a:lnTo>
                  <a:pt x="93784" y="39077"/>
                </a:lnTo>
                <a:cubicBezTo>
                  <a:pt x="101599" y="41682"/>
                  <a:pt x="109238" y="44895"/>
                  <a:pt x="117230" y="46893"/>
                </a:cubicBezTo>
                <a:cubicBezTo>
                  <a:pt x="127651" y="49498"/>
                  <a:pt x="138204" y="51622"/>
                  <a:pt x="148492" y="54708"/>
                </a:cubicBezTo>
                <a:cubicBezTo>
                  <a:pt x="164273" y="59442"/>
                  <a:pt x="179753" y="65129"/>
                  <a:pt x="195384" y="70339"/>
                </a:cubicBezTo>
                <a:lnTo>
                  <a:pt x="218830" y="78154"/>
                </a:lnTo>
                <a:cubicBezTo>
                  <a:pt x="226646" y="80759"/>
                  <a:pt x="234198" y="84354"/>
                  <a:pt x="242277" y="85970"/>
                </a:cubicBezTo>
                <a:cubicBezTo>
                  <a:pt x="299417" y="97397"/>
                  <a:pt x="268204" y="91906"/>
                  <a:pt x="336061" y="101600"/>
                </a:cubicBezTo>
                <a:cubicBezTo>
                  <a:pt x="405197" y="124645"/>
                  <a:pt x="448082" y="108113"/>
                  <a:pt x="468923" y="101600"/>
                </a:cubicBez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p:cNvSpPr/>
          <p:nvPr/>
        </p:nvSpPr>
        <p:spPr>
          <a:xfrm flipV="1">
            <a:off x="7851777" y="2771667"/>
            <a:ext cx="477989" cy="113448"/>
          </a:xfrm>
          <a:custGeom>
            <a:avLst/>
            <a:gdLst>
              <a:gd name="connsiteX0" fmla="*/ 468923 w 477989"/>
              <a:gd name="connsiteY0" fmla="*/ 101600 h 113448"/>
              <a:gd name="connsiteX1" fmla="*/ 461107 w 477989"/>
              <a:gd name="connsiteY1" fmla="*/ 62524 h 113448"/>
              <a:gd name="connsiteX2" fmla="*/ 390769 w 477989"/>
              <a:gd name="connsiteY2" fmla="*/ 23447 h 113448"/>
              <a:gd name="connsiteX3" fmla="*/ 367323 w 477989"/>
              <a:gd name="connsiteY3" fmla="*/ 7816 h 113448"/>
              <a:gd name="connsiteX4" fmla="*/ 296984 w 477989"/>
              <a:gd name="connsiteY4" fmla="*/ 0 h 113448"/>
              <a:gd name="connsiteX5" fmla="*/ 0 w 477989"/>
              <a:gd name="connsiteY5" fmla="*/ 7816 h 113448"/>
              <a:gd name="connsiteX6" fmla="*/ 70338 w 477989"/>
              <a:gd name="connsiteY6" fmla="*/ 31262 h 113448"/>
              <a:gd name="connsiteX7" fmla="*/ 93784 w 477989"/>
              <a:gd name="connsiteY7" fmla="*/ 39077 h 113448"/>
              <a:gd name="connsiteX8" fmla="*/ 117230 w 477989"/>
              <a:gd name="connsiteY8" fmla="*/ 46893 h 113448"/>
              <a:gd name="connsiteX9" fmla="*/ 148492 w 477989"/>
              <a:gd name="connsiteY9" fmla="*/ 54708 h 113448"/>
              <a:gd name="connsiteX10" fmla="*/ 195384 w 477989"/>
              <a:gd name="connsiteY10" fmla="*/ 70339 h 113448"/>
              <a:gd name="connsiteX11" fmla="*/ 218830 w 477989"/>
              <a:gd name="connsiteY11" fmla="*/ 78154 h 113448"/>
              <a:gd name="connsiteX12" fmla="*/ 242277 w 477989"/>
              <a:gd name="connsiteY12" fmla="*/ 85970 h 113448"/>
              <a:gd name="connsiteX13" fmla="*/ 336061 w 477989"/>
              <a:gd name="connsiteY13" fmla="*/ 101600 h 113448"/>
              <a:gd name="connsiteX14" fmla="*/ 468923 w 477989"/>
              <a:gd name="connsiteY14" fmla="*/ 101600 h 1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7989" h="113448">
                <a:moveTo>
                  <a:pt x="468923" y="101600"/>
                </a:moveTo>
                <a:cubicBezTo>
                  <a:pt x="489764" y="95087"/>
                  <a:pt x="469262" y="73009"/>
                  <a:pt x="461107" y="62524"/>
                </a:cubicBezTo>
                <a:cubicBezTo>
                  <a:pt x="442294" y="38336"/>
                  <a:pt x="416718" y="32096"/>
                  <a:pt x="390769" y="23447"/>
                </a:cubicBezTo>
                <a:cubicBezTo>
                  <a:pt x="382954" y="18237"/>
                  <a:pt x="376435" y="10094"/>
                  <a:pt x="367323" y="7816"/>
                </a:cubicBezTo>
                <a:cubicBezTo>
                  <a:pt x="344437" y="2094"/>
                  <a:pt x="320575" y="0"/>
                  <a:pt x="296984" y="0"/>
                </a:cubicBezTo>
                <a:cubicBezTo>
                  <a:pt x="197955" y="0"/>
                  <a:pt x="98995" y="5211"/>
                  <a:pt x="0" y="7816"/>
                </a:cubicBezTo>
                <a:lnTo>
                  <a:pt x="70338" y="31262"/>
                </a:lnTo>
                <a:lnTo>
                  <a:pt x="93784" y="39077"/>
                </a:lnTo>
                <a:cubicBezTo>
                  <a:pt x="101599" y="41682"/>
                  <a:pt x="109238" y="44895"/>
                  <a:pt x="117230" y="46893"/>
                </a:cubicBezTo>
                <a:cubicBezTo>
                  <a:pt x="127651" y="49498"/>
                  <a:pt x="138204" y="51622"/>
                  <a:pt x="148492" y="54708"/>
                </a:cubicBezTo>
                <a:cubicBezTo>
                  <a:pt x="164273" y="59442"/>
                  <a:pt x="179753" y="65129"/>
                  <a:pt x="195384" y="70339"/>
                </a:cubicBezTo>
                <a:lnTo>
                  <a:pt x="218830" y="78154"/>
                </a:lnTo>
                <a:cubicBezTo>
                  <a:pt x="226646" y="80759"/>
                  <a:pt x="234198" y="84354"/>
                  <a:pt x="242277" y="85970"/>
                </a:cubicBezTo>
                <a:cubicBezTo>
                  <a:pt x="299417" y="97397"/>
                  <a:pt x="268204" y="91906"/>
                  <a:pt x="336061" y="101600"/>
                </a:cubicBezTo>
                <a:cubicBezTo>
                  <a:pt x="405197" y="124645"/>
                  <a:pt x="448082" y="108113"/>
                  <a:pt x="468923" y="101600"/>
                </a:cubicBez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olded Corner 75"/>
          <p:cNvSpPr/>
          <p:nvPr/>
        </p:nvSpPr>
        <p:spPr>
          <a:xfrm>
            <a:off x="4130169" y="1975000"/>
            <a:ext cx="1339093" cy="841647"/>
          </a:xfrm>
          <a:prstGeom prst="foldedCorner">
            <a:avLst>
              <a:gd name="adj" fmla="val 18416"/>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smtClean="0">
              <a:solidFill>
                <a:schemeClr val="tx1"/>
              </a:solidFill>
            </a:endParaRPr>
          </a:p>
          <a:p>
            <a:pPr algn="ctr">
              <a:lnSpc>
                <a:spcPct val="80000"/>
              </a:lnSpc>
            </a:pPr>
            <a:r>
              <a:rPr lang="en-US" sz="1200" dirty="0" smtClean="0">
                <a:solidFill>
                  <a:schemeClr val="tx1"/>
                </a:solidFill>
              </a:rPr>
              <a:t>We are deploying for this new mission, give me an application that works</a:t>
            </a:r>
            <a:endParaRPr lang="en-US" sz="1200" dirty="0">
              <a:solidFill>
                <a:schemeClr val="tx1"/>
              </a:solidFill>
            </a:endParaRPr>
          </a:p>
        </p:txBody>
      </p:sp>
      <p:sp>
        <p:nvSpPr>
          <p:cNvPr id="77" name="Cloud Callout 76"/>
          <p:cNvSpPr/>
          <p:nvPr/>
        </p:nvSpPr>
        <p:spPr>
          <a:xfrm>
            <a:off x="3373905" y="3109089"/>
            <a:ext cx="1864483" cy="1007329"/>
          </a:xfrm>
          <a:prstGeom prst="cloudCallout">
            <a:avLst>
              <a:gd name="adj1" fmla="val 54142"/>
              <a:gd name="adj2" fmla="val 44138"/>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a:solidFill>
                  <a:schemeClr val="tx1"/>
                </a:solidFill>
              </a:rPr>
              <a:t>Oops! Deployed the baseline to this new mission and it does not work!</a:t>
            </a:r>
          </a:p>
        </p:txBody>
      </p:sp>
      <p:sp>
        <p:nvSpPr>
          <p:cNvPr id="78" name="TextBox 77"/>
          <p:cNvSpPr txBox="1"/>
          <p:nvPr/>
        </p:nvSpPr>
        <p:spPr>
          <a:xfrm>
            <a:off x="4720271" y="2838282"/>
            <a:ext cx="710540" cy="369332"/>
          </a:xfrm>
          <a:prstGeom prst="rect">
            <a:avLst/>
          </a:prstGeom>
          <a:noFill/>
        </p:spPr>
        <p:txBody>
          <a:bodyPr wrap="square" rtlCol="0">
            <a:spAutoFit/>
          </a:bodyPr>
          <a:lstStyle/>
          <a:p>
            <a:r>
              <a:rPr lang="en-US" dirty="0" smtClean="0"/>
              <a:t>OR</a:t>
            </a:r>
            <a:endParaRPr lang="en-US" dirty="0"/>
          </a:p>
        </p:txBody>
      </p:sp>
      <p:sp>
        <p:nvSpPr>
          <p:cNvPr id="81" name="TextBox 80"/>
          <p:cNvSpPr txBox="1"/>
          <p:nvPr/>
        </p:nvSpPr>
        <p:spPr>
          <a:xfrm>
            <a:off x="5240023" y="1268179"/>
            <a:ext cx="3751373" cy="590931"/>
          </a:xfrm>
          <a:prstGeom prst="rect">
            <a:avLst/>
          </a:prstGeom>
          <a:noFill/>
        </p:spPr>
        <p:txBody>
          <a:bodyPr wrap="square" rtlCol="0">
            <a:spAutoFit/>
          </a:bodyPr>
          <a:lstStyle/>
          <a:p>
            <a:pPr>
              <a:lnSpc>
                <a:spcPct val="90000"/>
              </a:lnSpc>
            </a:pPr>
            <a:r>
              <a:rPr lang="en-US" dirty="0"/>
              <a:t> </a:t>
            </a:r>
            <a:r>
              <a:rPr lang="en-US" dirty="0" smtClean="0"/>
              <a:t>                                     (and/or the environment has a thinner pipe)</a:t>
            </a:r>
            <a:endParaRPr lang="en-US" dirty="0"/>
          </a:p>
        </p:txBody>
      </p:sp>
    </p:spTree>
    <p:extLst>
      <p:ext uri="{BB962C8B-B14F-4D97-AF65-F5344CB8AC3E}">
        <p14:creationId xmlns:p14="http://schemas.microsoft.com/office/powerpoint/2010/main" val="7520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8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1">
                                            <p:txEl>
                                              <p:pRg st="0" end="0"/>
                                            </p:txEl>
                                          </p:spTgt>
                                        </p:tgtEl>
                                        <p:attrNameLst>
                                          <p:attrName>style.visibility</p:attrName>
                                        </p:attrNameLst>
                                      </p:cBhvr>
                                      <p:to>
                                        <p:strVal val="visible"/>
                                      </p:to>
                                    </p:set>
                                  </p:childTnLst>
                                </p:cTn>
                              </p:par>
                            </p:childTnLst>
                          </p:cTn>
                        </p:par>
                        <p:par>
                          <p:cTn id="13" fill="hold">
                            <p:stCondLst>
                              <p:cond delay="1000"/>
                            </p:stCondLst>
                            <p:childTnLst>
                              <p:par>
                                <p:cTn id="14" presetID="14" presetClass="entr" presetSubtype="10" fill="hold" grpId="0" nodeType="afterEffect">
                                  <p:stCondLst>
                                    <p:cond delay="50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2000"/>
                            </p:stCondLst>
                            <p:childTnLst>
                              <p:par>
                                <p:cTn id="18" presetID="14" presetClass="entr" presetSubtype="10" fill="hold" grpId="0"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randombar(horizontal)">
                                      <p:cBhvr>
                                        <p:cTn id="20" dur="500"/>
                                        <p:tgtEl>
                                          <p:spTgt spid="75"/>
                                        </p:tgtEl>
                                      </p:cBhvr>
                                    </p:animEffect>
                                  </p:childTnLst>
                                </p:cTn>
                              </p:par>
                            </p:childTnLst>
                          </p:cTn>
                        </p:par>
                        <p:par>
                          <p:cTn id="21" fill="hold">
                            <p:stCondLst>
                              <p:cond delay="2500"/>
                            </p:stCondLst>
                            <p:childTnLst>
                              <p:par>
                                <p:cTn id="22" presetID="1" presetClass="entr" presetSubtype="0" fill="hold" grpId="0" nodeType="afterEffect">
                                  <p:stCondLst>
                                    <p:cond delay="1500"/>
                                  </p:stCondLst>
                                  <p:childTnLst>
                                    <p:set>
                                      <p:cBhvr>
                                        <p:cTn id="23" dur="1" fill="hold">
                                          <p:stCondLst>
                                            <p:cond delay="0"/>
                                          </p:stCondLst>
                                        </p:cTn>
                                        <p:tgtEl>
                                          <p:spTgt spid="76"/>
                                        </p:tgtEl>
                                        <p:attrNameLst>
                                          <p:attrName>style.visibility</p:attrName>
                                        </p:attrNameLst>
                                      </p:cBhvr>
                                      <p:to>
                                        <p:strVal val="visible"/>
                                      </p:to>
                                    </p:set>
                                  </p:childTnLst>
                                </p:cTn>
                              </p:par>
                            </p:childTnLst>
                          </p:cTn>
                        </p:par>
                        <p:par>
                          <p:cTn id="24" fill="hold">
                            <p:stCondLst>
                              <p:cond delay="4000"/>
                            </p:stCondLst>
                            <p:childTnLst>
                              <p:par>
                                <p:cTn id="25" presetID="1" presetClass="entr" presetSubtype="0" fill="hold" grpId="0" nodeType="afterEffect">
                                  <p:stCondLst>
                                    <p:cond delay="500"/>
                                  </p:stCondLst>
                                  <p:childTnLst>
                                    <p:set>
                                      <p:cBhvr>
                                        <p:cTn id="26" dur="1" fill="hold">
                                          <p:stCondLst>
                                            <p:cond delay="0"/>
                                          </p:stCondLst>
                                        </p:cTn>
                                        <p:tgtEl>
                                          <p:spTgt spid="78"/>
                                        </p:tgtEl>
                                        <p:attrNameLst>
                                          <p:attrName>style.visibility</p:attrName>
                                        </p:attrNameLst>
                                      </p:cBhvr>
                                      <p:to>
                                        <p:strVal val="visible"/>
                                      </p:to>
                                    </p:set>
                                  </p:childTnLst>
                                </p:cTn>
                              </p:par>
                            </p:childTnLst>
                          </p:cTn>
                        </p:par>
                        <p:par>
                          <p:cTn id="27" fill="hold">
                            <p:stCondLst>
                              <p:cond delay="4500"/>
                            </p:stCondLst>
                            <p:childTnLst>
                              <p:par>
                                <p:cTn id="28" presetID="1" presetClass="entr" presetSubtype="0" fill="hold" grpId="0" nodeType="afterEffect">
                                  <p:stCondLst>
                                    <p:cond delay="500"/>
                                  </p:stCondLst>
                                  <p:childTnLst>
                                    <p:set>
                                      <p:cBhvr>
                                        <p:cTn id="29" dur="1" fill="hold">
                                          <p:stCondLst>
                                            <p:cond delay="0"/>
                                          </p:stCondLst>
                                        </p:cTn>
                                        <p:tgtEl>
                                          <p:spTgt spid="77"/>
                                        </p:tgtEl>
                                        <p:attrNameLst>
                                          <p:attrName>style.visibility</p:attrName>
                                        </p:attrNameLst>
                                      </p:cBhvr>
                                      <p:to>
                                        <p:strVal val="visible"/>
                                      </p:to>
                                    </p:set>
                                  </p:childTnLst>
                                </p:cTn>
                              </p:par>
                            </p:childTnLst>
                          </p:cTn>
                        </p:par>
                        <p:par>
                          <p:cTn id="30" fill="hold">
                            <p:stCondLst>
                              <p:cond delay="5000"/>
                            </p:stCondLst>
                            <p:childTnLst>
                              <p:par>
                                <p:cTn id="31" presetID="1" presetClass="entr" presetSubtype="0" fill="hold" grpId="0" nodeType="afterEffect">
                                  <p:stCondLst>
                                    <p:cond delay="150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grpId="0" nodeType="withEffect">
                                  <p:stCondLst>
                                    <p:cond delay="190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 presetClass="entr" presetSubtype="0" fill="hold" grpId="0" nodeType="withEffect">
                                  <p:stCondLst>
                                    <p:cond delay="190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par>
                          <p:cTn id="37" fill="hold">
                            <p:stCondLst>
                              <p:cond delay="6900"/>
                            </p:stCondLst>
                            <p:childTnLst>
                              <p:par>
                                <p:cTn id="38" presetID="1" presetClass="entr" presetSubtype="0" fill="hold" grpId="0" nodeType="afterEffect">
                                  <p:stCondLst>
                                    <p:cond delay="50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par>
                                <p:cTn id="40" presetID="1" presetClass="entr" presetSubtype="0" fill="hold" grpId="0" nodeType="withEffect">
                                  <p:stCondLst>
                                    <p:cond delay="80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grpId="0" nodeType="withEffect">
                                  <p:stCondLst>
                                    <p:cond delay="80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grpId="0" nodeType="withEffect">
                                  <p:stCondLst>
                                    <p:cond delay="80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4" grpId="0" animBg="1"/>
      <p:bldP spid="75" grpId="0" animBg="1"/>
      <p:bldP spid="76" grpId="0" animBg="1"/>
      <p:bldP spid="77" grpId="0" animBg="1"/>
      <p:bldP spid="78"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High Level End-to-End Walkthrough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13</a:t>
            </a:fld>
            <a:endParaRPr lang="en-US"/>
          </a:p>
        </p:txBody>
      </p:sp>
      <p:sp>
        <p:nvSpPr>
          <p:cNvPr id="6" name="TextBox 5"/>
          <p:cNvSpPr txBox="1"/>
          <p:nvPr/>
        </p:nvSpPr>
        <p:spPr>
          <a:xfrm>
            <a:off x="263755" y="1078925"/>
            <a:ext cx="3778856" cy="2123658"/>
          </a:xfrm>
          <a:prstGeom prst="rect">
            <a:avLst/>
          </a:prstGeom>
          <a:solidFill>
            <a:srgbClr val="00B050"/>
          </a:solidFill>
        </p:spPr>
        <p:txBody>
          <a:bodyPr wrap="square" rtlCol="0">
            <a:spAutoFit/>
          </a:bodyPr>
          <a:lstStyle/>
          <a:p>
            <a:r>
              <a:rPr lang="en-US" dirty="0" smtClean="0"/>
              <a:t>What is given:</a:t>
            </a:r>
          </a:p>
          <a:p>
            <a:pPr marL="285750" indent="-285750">
              <a:buFont typeface="Arial" panose="020B0604020202020204" pitchFamily="34" charset="0"/>
              <a:buChar char="•"/>
            </a:pPr>
            <a:r>
              <a:rPr lang="en-US" sz="1600" dirty="0" smtClean="0"/>
              <a:t>Functional aspects: which function is sending location data, and where is this function called in the application</a:t>
            </a:r>
          </a:p>
          <a:p>
            <a:pPr marL="285750" indent="-285750">
              <a:buFont typeface="Arial" panose="020B0604020202020204" pitchFamily="34" charset="0"/>
              <a:buChar char="•"/>
            </a:pPr>
            <a:r>
              <a:rPr lang="en-US" sz="1600" dirty="0" smtClean="0"/>
              <a:t>PLA/Product Configuration: e.g., each clients sends location data once per second</a:t>
            </a:r>
          </a:p>
          <a:p>
            <a:pPr marL="285750" indent="-285750">
              <a:buFont typeface="Arial" panose="020B0604020202020204" pitchFamily="34" charset="0"/>
              <a:buChar char="•"/>
            </a:pPr>
            <a:r>
              <a:rPr lang="en-US" sz="1600" dirty="0" smtClean="0"/>
              <a:t>Change description</a:t>
            </a:r>
            <a:endParaRPr lang="en-US" sz="1600" dirty="0"/>
          </a:p>
        </p:txBody>
      </p:sp>
      <p:sp>
        <p:nvSpPr>
          <p:cNvPr id="7" name="TextBox 6"/>
          <p:cNvSpPr txBox="1"/>
          <p:nvPr/>
        </p:nvSpPr>
        <p:spPr>
          <a:xfrm>
            <a:off x="241300" y="3303502"/>
            <a:ext cx="3801311" cy="3077766"/>
          </a:xfrm>
          <a:prstGeom prst="rect">
            <a:avLst/>
          </a:prstGeom>
          <a:solidFill>
            <a:schemeClr val="tx2">
              <a:lumMod val="40000"/>
              <a:lumOff val="60000"/>
            </a:schemeClr>
          </a:solidFill>
        </p:spPr>
        <p:txBody>
          <a:bodyPr wrap="square" rtlCol="0">
            <a:spAutoFit/>
          </a:bodyPr>
          <a:lstStyle/>
          <a:p>
            <a:r>
              <a:rPr lang="en-US" dirty="0" smtClean="0"/>
              <a:t>Step 1 (prepare to reason):</a:t>
            </a:r>
          </a:p>
          <a:p>
            <a:pPr marL="285750" indent="-285750">
              <a:buFont typeface="Arial" panose="020B0604020202020204" pitchFamily="34" charset="0"/>
              <a:buChar char="•"/>
            </a:pPr>
            <a:r>
              <a:rPr lang="en-US" sz="1600" dirty="0" smtClean="0"/>
              <a:t>Ingestion/Bootstrap: Functional and product aspects, ecosystem represented in triple store</a:t>
            </a:r>
          </a:p>
          <a:p>
            <a:pPr marL="285750" indent="-285750">
              <a:buFont typeface="Arial" panose="020B0604020202020204" pitchFamily="34" charset="0"/>
              <a:buChar char="•"/>
            </a:pPr>
            <a:r>
              <a:rPr lang="en-US" sz="1600" dirty="0" smtClean="0"/>
              <a:t>Program Analysis: socket writes</a:t>
            </a:r>
            <a:r>
              <a:rPr lang="en-US" sz="1600" dirty="0" smtClean="0">
                <a:sym typeface="Wingdings" panose="05000000000000000000" pitchFamily="2" charset="2"/>
              </a:rPr>
              <a:t> up the call graph  the functions that send location data-  in triple store</a:t>
            </a:r>
            <a:endParaRPr lang="en-US" sz="1600" dirty="0">
              <a:sym typeface="Wingdings" panose="05000000000000000000" pitchFamily="2" charset="2"/>
            </a:endParaRPr>
          </a:p>
          <a:p>
            <a:pPr marL="285750" indent="-285750">
              <a:buFont typeface="Arial" panose="020B0604020202020204" pitchFamily="34" charset="0"/>
              <a:buChar char="•"/>
            </a:pPr>
            <a:r>
              <a:rPr lang="en-US" sz="1600" dirty="0" smtClean="0">
                <a:sym typeface="Wingdings" panose="05000000000000000000" pitchFamily="2" charset="2"/>
              </a:rPr>
              <a:t>Program analysis: Estimate of data sent to network per call (based on test data for dynamic analysis)- in triple store</a:t>
            </a:r>
            <a:endParaRPr lang="en-US" sz="1600" dirty="0" smtClean="0"/>
          </a:p>
        </p:txBody>
      </p:sp>
      <p:sp>
        <p:nvSpPr>
          <p:cNvPr id="8" name="TextBox 7"/>
          <p:cNvSpPr txBox="1"/>
          <p:nvPr/>
        </p:nvSpPr>
        <p:spPr>
          <a:xfrm>
            <a:off x="4315326" y="1073863"/>
            <a:ext cx="4668253" cy="1600438"/>
          </a:xfrm>
          <a:prstGeom prst="rect">
            <a:avLst/>
          </a:prstGeom>
          <a:solidFill>
            <a:srgbClr val="FFFF00"/>
          </a:solidFill>
        </p:spPr>
        <p:txBody>
          <a:bodyPr wrap="square" rtlCol="0">
            <a:spAutoFit/>
          </a:bodyPr>
          <a:lstStyle/>
          <a:p>
            <a:r>
              <a:rPr lang="en-US" dirty="0" smtClean="0">
                <a:sym typeface="Wingdings" panose="05000000000000000000" pitchFamily="2" charset="2"/>
              </a:rPr>
              <a:t>Step 2 (reasoning, given change </a:t>
            </a:r>
            <a:r>
              <a:rPr lang="en-US" dirty="0" err="1" smtClean="0">
                <a:sym typeface="Wingdings" panose="05000000000000000000" pitchFamily="2" charset="2"/>
              </a:rPr>
              <a:t>desc</a:t>
            </a:r>
            <a:r>
              <a:rPr lang="en-US" dirty="0" smtClean="0">
                <a:sym typeface="Wingdings" panose="05000000000000000000" pitchFamily="2" charset="2"/>
              </a:rPr>
              <a:t>.):</a:t>
            </a:r>
          </a:p>
          <a:p>
            <a:pPr marL="285750" indent="-285750">
              <a:buFont typeface="Arial" panose="020B0604020202020204" pitchFamily="34" charset="0"/>
              <a:buChar char="•"/>
            </a:pPr>
            <a:r>
              <a:rPr lang="en-US" sz="1600" dirty="0" smtClean="0">
                <a:sym typeface="Wingdings" panose="05000000000000000000" pitchFamily="2" charset="2"/>
              </a:rPr>
              <a:t>Resource check the baseline in new environment: Network bandwidth is the congested resource</a:t>
            </a:r>
          </a:p>
          <a:p>
            <a:pPr marL="285750" indent="-285750">
              <a:buFont typeface="Arial" panose="020B0604020202020204" pitchFamily="34" charset="0"/>
              <a:buChar char="•"/>
            </a:pPr>
            <a:r>
              <a:rPr lang="en-US" sz="1600" dirty="0" smtClean="0">
                <a:sym typeface="Wingdings" panose="05000000000000000000" pitchFamily="2" charset="2"/>
              </a:rPr>
              <a:t>100s of clients, 1 send per sec, x bytes per send  available  bandwidth (typed DSL)</a:t>
            </a:r>
          </a:p>
        </p:txBody>
      </p:sp>
      <p:sp>
        <p:nvSpPr>
          <p:cNvPr id="9" name="TextBox 8"/>
          <p:cNvSpPr txBox="1"/>
          <p:nvPr/>
        </p:nvSpPr>
        <p:spPr>
          <a:xfrm>
            <a:off x="4315326" y="2764572"/>
            <a:ext cx="4668253" cy="3816429"/>
          </a:xfrm>
          <a:prstGeom prst="rect">
            <a:avLst/>
          </a:prstGeom>
          <a:solidFill>
            <a:schemeClr val="accent6">
              <a:lumMod val="40000"/>
              <a:lumOff val="60000"/>
            </a:schemeClr>
          </a:solidFill>
        </p:spPr>
        <p:txBody>
          <a:bodyPr wrap="square" rtlCol="0">
            <a:spAutoFit/>
          </a:bodyPr>
          <a:lstStyle/>
          <a:p>
            <a:r>
              <a:rPr lang="en-US" dirty="0" smtClean="0">
                <a:sym typeface="Wingdings" panose="05000000000000000000" pitchFamily="2" charset="2"/>
              </a:rPr>
              <a:t>Step 3 (look for mitigation):</a:t>
            </a:r>
            <a:endParaRPr lang="en-US" dirty="0">
              <a:sym typeface="Wingdings" panose="05000000000000000000" pitchFamily="2" charset="2"/>
            </a:endParaRPr>
          </a:p>
          <a:p>
            <a:pPr marL="285750" indent="-285750">
              <a:buFont typeface="Arial" panose="020B0604020202020204" pitchFamily="34" charset="0"/>
              <a:buChar char="•"/>
            </a:pPr>
            <a:r>
              <a:rPr lang="en-US" sz="1600" dirty="0">
                <a:sym typeface="Wingdings" panose="05000000000000000000" pitchFamily="2" charset="2"/>
              </a:rPr>
              <a:t>S</a:t>
            </a:r>
            <a:r>
              <a:rPr lang="en-US" sz="1600" dirty="0" smtClean="0">
                <a:sym typeface="Wingdings" panose="05000000000000000000" pitchFamily="2" charset="2"/>
              </a:rPr>
              <a:t>end less frequently? (reasoning about mission requirement and product spec)</a:t>
            </a:r>
          </a:p>
          <a:p>
            <a:pPr marL="285750" indent="-285750">
              <a:buFont typeface="Arial" panose="020B0604020202020204" pitchFamily="34" charset="0"/>
              <a:buChar char="•"/>
            </a:pPr>
            <a:r>
              <a:rPr lang="en-US" sz="1600" dirty="0">
                <a:sym typeface="Wingdings" panose="05000000000000000000" pitchFamily="2" charset="2"/>
              </a:rPr>
              <a:t>S</a:t>
            </a:r>
            <a:r>
              <a:rPr lang="en-US" sz="1600" dirty="0" smtClean="0">
                <a:sym typeface="Wingdings" panose="05000000000000000000" pitchFamily="2" charset="2"/>
              </a:rPr>
              <a:t>end less per send, e.g., by new DFU (</a:t>
            </a:r>
            <a:r>
              <a:rPr lang="en-US" sz="1600" dirty="0" err="1" smtClean="0">
                <a:sym typeface="Wingdings" panose="05000000000000000000" pitchFamily="2" charset="2"/>
              </a:rPr>
              <a:t>SemWeb</a:t>
            </a:r>
            <a:r>
              <a:rPr lang="en-US" sz="1600" dirty="0" smtClean="0">
                <a:sym typeface="Wingdings" panose="05000000000000000000" pitchFamily="2" charset="2"/>
              </a:rPr>
              <a:t> + DSL, works now)</a:t>
            </a:r>
          </a:p>
          <a:p>
            <a:pPr marL="285750" indent="-285750">
              <a:buFont typeface="Arial" panose="020B0604020202020204" pitchFamily="34" charset="0"/>
              <a:buChar char="•"/>
            </a:pPr>
            <a:r>
              <a:rPr lang="en-US" sz="1600" dirty="0" smtClean="0">
                <a:sym typeface="Wingdings" panose="05000000000000000000" pitchFamily="2" charset="2"/>
              </a:rPr>
              <a:t>Find ways to reduce what is sent, e.g., assume raw material/code to compress exists (</a:t>
            </a:r>
            <a:r>
              <a:rPr lang="en-US" sz="1600" dirty="0" err="1" smtClean="0">
                <a:sym typeface="Wingdings" panose="05000000000000000000" pitchFamily="2" charset="2"/>
              </a:rPr>
              <a:t>SemWeb</a:t>
            </a:r>
            <a:r>
              <a:rPr lang="en-US" sz="1600" dirty="0" smtClean="0">
                <a:sym typeface="Wingdings" panose="05000000000000000000" pitchFamily="2" charset="2"/>
              </a:rPr>
              <a:t>+ Synthesis + DSL, under development)</a:t>
            </a:r>
            <a:r>
              <a:rPr lang="en-US" sz="1600" dirty="0">
                <a:sym typeface="Wingdings" panose="05000000000000000000" pitchFamily="2" charset="2"/>
              </a:rPr>
              <a:t> </a:t>
            </a:r>
            <a:endParaRPr lang="en-US" sz="1600" dirty="0" smtClean="0">
              <a:sym typeface="Wingdings" panose="05000000000000000000" pitchFamily="2" charset="2"/>
            </a:endParaRPr>
          </a:p>
          <a:p>
            <a:pPr marL="742950" lvl="1" indent="-285750">
              <a:buFont typeface="Arial" panose="020B0604020202020204" pitchFamily="34" charset="0"/>
              <a:buChar char="•"/>
            </a:pPr>
            <a:r>
              <a:rPr lang="en-US" sz="1600" dirty="0" smtClean="0">
                <a:sym typeface="Wingdings" panose="05000000000000000000" pitchFamily="2" charset="2"/>
              </a:rPr>
              <a:t>E.g., create a new version of the application whose send location data function compresses before sending</a:t>
            </a:r>
            <a:endParaRPr lang="en-US" sz="1600" dirty="0">
              <a:sym typeface="Wingdings" panose="05000000000000000000" pitchFamily="2" charset="2"/>
            </a:endParaRPr>
          </a:p>
          <a:p>
            <a:pPr marL="742950" lvl="1" indent="-285750">
              <a:buFont typeface="Arial" panose="020B0604020202020204" pitchFamily="34" charset="0"/>
              <a:buChar char="•"/>
            </a:pPr>
            <a:r>
              <a:rPr lang="en-US" sz="1600" dirty="0">
                <a:sym typeface="Wingdings" panose="05000000000000000000" pitchFamily="2" charset="2"/>
              </a:rPr>
              <a:t>N</a:t>
            </a:r>
            <a:r>
              <a:rPr lang="en-US" sz="1600" dirty="0" smtClean="0">
                <a:sym typeface="Wingdings" panose="05000000000000000000" pitchFamily="2" charset="2"/>
              </a:rPr>
              <a:t>eed to inform receiver to un-compress (for this instance, it happens to be the same client application</a:t>
            </a:r>
          </a:p>
        </p:txBody>
      </p:sp>
    </p:spTree>
    <p:extLst>
      <p:ext uri="{BB962C8B-B14F-4D97-AF65-F5344CB8AC3E}">
        <p14:creationId xmlns:p14="http://schemas.microsoft.com/office/powerpoint/2010/main" val="271850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500"/>
                            </p:stCondLst>
                            <p:childTnLst>
                              <p:par>
                                <p:cTn id="13" presetID="14" presetClass="entr" presetSubtype="10" fill="hold" grpId="0"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par>
                          <p:cTn id="16" fill="hold">
                            <p:stCondLst>
                              <p:cond delay="2500"/>
                            </p:stCondLst>
                            <p:childTnLst>
                              <p:par>
                                <p:cTn id="17" presetID="14" presetClass="entr" presetSubtype="1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variations</a:t>
            </a:r>
            <a:endParaRPr lang="en-US" dirty="0"/>
          </a:p>
        </p:txBody>
      </p:sp>
      <p:sp>
        <p:nvSpPr>
          <p:cNvPr id="3" name="Content Placeholder 2"/>
          <p:cNvSpPr>
            <a:spLocks noGrp="1"/>
          </p:cNvSpPr>
          <p:nvPr>
            <p:ph idx="1"/>
          </p:nvPr>
        </p:nvSpPr>
        <p:spPr>
          <a:xfrm>
            <a:off x="457200" y="1248196"/>
            <a:ext cx="8229600" cy="5040309"/>
          </a:xfrm>
        </p:spPr>
        <p:txBody>
          <a:bodyPr/>
          <a:lstStyle/>
          <a:p>
            <a:r>
              <a:rPr lang="en-US" dirty="0" smtClean="0"/>
              <a:t>Image </a:t>
            </a:r>
            <a:r>
              <a:rPr lang="en-US" dirty="0" smtClean="0"/>
              <a:t>size affects both bandwidth consumption and CPU consumption– image size may depend on the sensor that produces the image (HW</a:t>
            </a:r>
            <a:r>
              <a:rPr lang="en-US" dirty="0" smtClean="0">
                <a:sym typeface="Wingdings" panose="05000000000000000000" pitchFamily="2" charset="2"/>
              </a:rPr>
              <a:t> bandwidth use dependency)</a:t>
            </a:r>
            <a:endParaRPr lang="en-US" dirty="0" smtClean="0"/>
          </a:p>
          <a:p>
            <a:r>
              <a:rPr lang="en-US" dirty="0" smtClean="0"/>
              <a:t>Scenarios might change rate, number of clients, image size, available bandwidth</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14</a:t>
            </a:fld>
            <a:endParaRPr lang="en-US"/>
          </a:p>
        </p:txBody>
      </p:sp>
    </p:spTree>
    <p:extLst>
      <p:ext uri="{BB962C8B-B14F-4D97-AF65-F5344CB8AC3E}">
        <p14:creationId xmlns:p14="http://schemas.microsoft.com/office/powerpoint/2010/main" val="2340610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State of DAS and Components</a:t>
            </a:r>
            <a:endParaRPr lang="en" dirty="0"/>
          </a:p>
        </p:txBody>
      </p:sp>
      <p:sp>
        <p:nvSpPr>
          <p:cNvPr id="248" name="Shape 248"/>
          <p:cNvSpPr/>
          <p:nvPr/>
        </p:nvSpPr>
        <p:spPr>
          <a:xfrm>
            <a:off x="367169" y="1451494"/>
            <a:ext cx="3968700" cy="1263600"/>
          </a:xfrm>
          <a:prstGeom prst="rect">
            <a:avLst/>
          </a:prstGeom>
          <a:solidFill>
            <a:srgbClr val="FEF298"/>
          </a:solidFill>
          <a:ln w="19050" cap="flat" cmpd="sng">
            <a:solidFill>
              <a:srgbClr val="FEF29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chemeClr val="tx2">
                    <a:lumMod val="60000"/>
                    <a:lumOff val="40000"/>
                  </a:schemeClr>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11337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89900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t>Code, Partial </a:t>
            </a:r>
            <a:r>
              <a:rPr lang="en" sz="1400" b="1" dirty="0"/>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Tree>
    <p:extLst>
      <p:ext uri="{BB962C8B-B14F-4D97-AF65-F5344CB8AC3E}">
        <p14:creationId xmlns:p14="http://schemas.microsoft.com/office/powerpoint/2010/main" val="16224949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for the Next Few Slides</a:t>
            </a:r>
            <a:endParaRPr lang="en-US" dirty="0"/>
          </a:p>
        </p:txBody>
      </p:sp>
      <p:sp>
        <p:nvSpPr>
          <p:cNvPr id="5" name="Content Placeholder 4"/>
          <p:cNvSpPr>
            <a:spLocks noGrp="1"/>
          </p:cNvSpPr>
          <p:nvPr>
            <p:ph idx="1"/>
          </p:nvPr>
        </p:nvSpPr>
        <p:spPr>
          <a:xfrm>
            <a:off x="527511" y="992840"/>
            <a:ext cx="8229600" cy="5314447"/>
          </a:xfrm>
        </p:spPr>
        <p:txBody>
          <a:bodyPr/>
          <a:lstStyle/>
          <a:p>
            <a:r>
              <a:rPr lang="en-US" dirty="0" smtClean="0">
                <a:sym typeface="Wingdings" panose="05000000000000000000" pitchFamily="2" charset="2"/>
              </a:rPr>
              <a:t>Models, ability to represent the models in a machine consumable form</a:t>
            </a:r>
          </a:p>
          <a:p>
            <a:pPr lvl="1"/>
            <a:r>
              <a:rPr lang="en-US" dirty="0" smtClean="0">
                <a:sym typeface="Wingdings" panose="05000000000000000000" pitchFamily="2" charset="2"/>
              </a:rPr>
              <a:t>Extraction</a:t>
            </a:r>
          </a:p>
          <a:p>
            <a:pPr lvl="2"/>
            <a:r>
              <a:rPr lang="en-US" sz="2400" dirty="0" smtClean="0">
                <a:sym typeface="Wingdings" panose="05000000000000000000" pitchFamily="2" charset="2"/>
              </a:rPr>
              <a:t>Functional and product spec-- given</a:t>
            </a:r>
          </a:p>
          <a:p>
            <a:pPr lvl="2"/>
            <a:r>
              <a:rPr lang="en-US" sz="2400" dirty="0" smtClean="0">
                <a:sym typeface="Wingdings" panose="05000000000000000000" pitchFamily="2" charset="2"/>
              </a:rPr>
              <a:t>Resource spec– inferred by program analysis</a:t>
            </a:r>
          </a:p>
          <a:p>
            <a:pPr lvl="2"/>
            <a:r>
              <a:rPr lang="en-US" sz="2400" dirty="0" smtClean="0">
                <a:sym typeface="Wingdings" panose="05000000000000000000" pitchFamily="2" charset="2"/>
              </a:rPr>
              <a:t>Ecosystem- using modeling tools</a:t>
            </a:r>
          </a:p>
          <a:p>
            <a:pPr lvl="1"/>
            <a:r>
              <a:rPr lang="en-US" dirty="0" smtClean="0">
                <a:sym typeface="Wingdings" panose="05000000000000000000" pitchFamily="2" charset="2"/>
              </a:rPr>
              <a:t>Representation</a:t>
            </a:r>
          </a:p>
          <a:p>
            <a:pPr lvl="2"/>
            <a:r>
              <a:rPr lang="en-US" sz="1800" dirty="0" smtClean="0">
                <a:sym typeface="Wingdings" panose="05000000000000000000" pitchFamily="2" charset="2"/>
              </a:rPr>
              <a:t> </a:t>
            </a:r>
            <a:r>
              <a:rPr lang="en-US" sz="2400" dirty="0" smtClean="0">
                <a:sym typeface="Wingdings" panose="05000000000000000000" pitchFamily="2" charset="2"/>
              </a:rPr>
              <a:t>Triple store/Vocabulary</a:t>
            </a:r>
            <a:endParaRPr lang="en-US" sz="1800" dirty="0">
              <a:sym typeface="Wingdings" panose="05000000000000000000" pitchFamily="2" charset="2"/>
            </a:endParaRPr>
          </a:p>
          <a:p>
            <a:r>
              <a:rPr lang="en-US" dirty="0" smtClean="0">
                <a:sym typeface="Wingdings" panose="05000000000000000000" pitchFamily="2" charset="2"/>
              </a:rPr>
              <a:t>Reasoning about the application, new resource situation and mission requirement</a:t>
            </a:r>
            <a:endParaRPr lang="en-US" dirty="0">
              <a:sym typeface="Wingdings" panose="05000000000000000000" pitchFamily="2" charset="2"/>
            </a:endParaRPr>
          </a:p>
          <a:p>
            <a:r>
              <a:rPr lang="en-US" dirty="0" smtClean="0">
                <a:sym typeface="Wingdings" panose="05000000000000000000" pitchFamily="2" charset="2"/>
              </a:rPr>
              <a:t>DAS and TA4 Interface</a:t>
            </a:r>
            <a:endParaRPr lang="en-US" dirty="0" smtClean="0"/>
          </a:p>
          <a:p>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16</a:t>
            </a:fld>
            <a:endParaRPr lang="en-US"/>
          </a:p>
        </p:txBody>
      </p:sp>
    </p:spTree>
    <p:extLst>
      <p:ext uri="{BB962C8B-B14F-4D97-AF65-F5344CB8AC3E}">
        <p14:creationId xmlns:p14="http://schemas.microsoft.com/office/powerpoint/2010/main" val="359666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State of DAS and Components</a:t>
            </a:r>
            <a:endParaRPr lang="en" dirty="0"/>
          </a:p>
        </p:txBody>
      </p:sp>
      <p:sp>
        <p:nvSpPr>
          <p:cNvPr id="248" name="Shape 248"/>
          <p:cNvSpPr/>
          <p:nvPr/>
        </p:nvSpPr>
        <p:spPr>
          <a:xfrm>
            <a:off x="367169" y="1451494"/>
            <a:ext cx="3968700" cy="1263600"/>
          </a:xfrm>
          <a:prstGeom prst="rect">
            <a:avLst/>
          </a:prstGeom>
          <a:solidFill>
            <a:srgbClr val="FEF298"/>
          </a:solidFill>
          <a:ln w="19050" cap="flat" cmpd="sng">
            <a:solidFill>
              <a:srgbClr val="FEF29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chemeClr val="tx2">
                    <a:lumMod val="60000"/>
                    <a:lumOff val="40000"/>
                  </a:schemeClr>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11337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883243"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t>Code, Partial </a:t>
            </a:r>
            <a:r>
              <a:rPr lang="en" sz="1400" b="1" dirty="0"/>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rgbClr val="FF0000"/>
                </a:solidFill>
              </a:rPr>
              <a:t>Discovery</a:t>
            </a:r>
          </a:p>
          <a:p>
            <a:pPr lvl="0" algn="ctr" rtl="0">
              <a:spcBef>
                <a:spcPts val="0"/>
              </a:spcBef>
              <a:buNone/>
            </a:pPr>
            <a:r>
              <a:rPr lang="en" sz="1400" b="1" dirty="0">
                <a:solidFill>
                  <a:srgbClr val="FF0000"/>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
        <p:nvSpPr>
          <p:cNvPr id="2" name="Oval 1"/>
          <p:cNvSpPr/>
          <p:nvPr/>
        </p:nvSpPr>
        <p:spPr>
          <a:xfrm>
            <a:off x="266674" y="2966247"/>
            <a:ext cx="1707532" cy="1295810"/>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052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97840" y="1227455"/>
            <a:ext cx="8229600" cy="5078730"/>
          </a:xfrm>
        </p:spPr>
        <p:txBody>
          <a:bodyPr/>
          <a:lstStyle/>
          <a:p>
            <a:pPr marL="457200" indent="-457200"/>
            <a:r>
              <a:rPr lang="x-none" altLang="en-US" sz="2400" dirty="0"/>
              <a:t>Resource usage analysis is essential for annotation generation and later steps. </a:t>
            </a:r>
          </a:p>
          <a:p>
            <a:pPr marL="914400" lvl="1" indent="-457200"/>
            <a:r>
              <a:rPr lang="x-none" altLang="en-US" sz="1800" dirty="0"/>
              <a:t>Hardware Dependency: </a:t>
            </a:r>
            <a:r>
              <a:rPr lang="x-none" sz="1800">
                <a:sym typeface="+mn-ea"/>
              </a:rPr>
              <a:t>check if the application relies on certain hardware to function properly and try to quantify some resource usages</a:t>
            </a:r>
            <a:endParaRPr lang="x-none" altLang="en-US" sz="1800" dirty="0">
              <a:sym typeface="+mn-ea"/>
            </a:endParaRPr>
          </a:p>
          <a:p>
            <a:pPr marL="914400" lvl="1" indent="-457200"/>
            <a:r>
              <a:rPr lang="x-none" altLang="en-US" sz="1800" dirty="0"/>
              <a:t>Software Dependency: </a:t>
            </a:r>
            <a:r>
              <a:rPr lang="x-none" sz="1800">
                <a:sym typeface="+mn-ea"/>
              </a:rPr>
              <a:t>dynamic analysis is needed to resolve some information such as INTENT</a:t>
            </a:r>
            <a:endParaRPr lang="x-none" altLang="en-US" sz="1800" dirty="0">
              <a:sym typeface="+mn-ea"/>
            </a:endParaRPr>
          </a:p>
        </p:txBody>
      </p:sp>
      <p:sp>
        <p:nvSpPr>
          <p:cNvPr id="4" name="Slide Number Placeholder 3"/>
          <p:cNvSpPr>
            <a:spLocks noGrp="1"/>
          </p:cNvSpPr>
          <p:nvPr>
            <p:ph type="sldNum" sz="quarter" idx="12"/>
          </p:nvPr>
        </p:nvSpPr>
        <p:spPr/>
        <p:txBody>
          <a:bodyPr/>
          <a:lstStyle/>
          <a:p>
            <a:fld id="{0840E6D7-221B-40B7-B50C-C3B5231B0D1A}" type="slidenum">
              <a:rPr lang="en-US" smtClean="0"/>
              <a:t>18</a:t>
            </a:fld>
            <a:endParaRPr lang="en-US"/>
          </a:p>
        </p:txBody>
      </p:sp>
      <p:pic>
        <p:nvPicPr>
          <p:cNvPr id="8" name="Picture 7" descr="resource analysis"/>
          <p:cNvPicPr>
            <a:picLocks noChangeAspect="1"/>
          </p:cNvPicPr>
          <p:nvPr/>
        </p:nvPicPr>
        <p:blipFill>
          <a:blip r:embed="rId3"/>
          <a:stretch>
            <a:fillRect/>
          </a:stretch>
        </p:blipFill>
        <p:spPr>
          <a:xfrm>
            <a:off x="1372235" y="3707765"/>
            <a:ext cx="3394075" cy="2598420"/>
          </a:xfrm>
          <a:prstGeom prst="rect">
            <a:avLst/>
          </a:prstGeom>
        </p:spPr>
      </p:pic>
      <p:pic>
        <p:nvPicPr>
          <p:cNvPr id="9" name="Picture 8" descr="Software resource list"/>
          <p:cNvPicPr>
            <a:picLocks noChangeAspect="1"/>
          </p:cNvPicPr>
          <p:nvPr/>
        </p:nvPicPr>
        <p:blipFill>
          <a:blip r:embed="rId4"/>
          <a:stretch>
            <a:fillRect/>
          </a:stretch>
        </p:blipFill>
        <p:spPr>
          <a:xfrm>
            <a:off x="4915535" y="4224655"/>
            <a:ext cx="3811905" cy="1137285"/>
          </a:xfrm>
          <a:prstGeom prst="rect">
            <a:avLst/>
          </a:prstGeom>
        </p:spPr>
      </p:pic>
    </p:spTree>
    <p:extLst>
      <p:ext uri="{BB962C8B-B14F-4D97-AF65-F5344CB8AC3E}">
        <p14:creationId xmlns:p14="http://schemas.microsoft.com/office/powerpoint/2010/main" val="4255224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97840" y="1227455"/>
            <a:ext cx="8229600" cy="5078730"/>
          </a:xfrm>
        </p:spPr>
        <p:txBody>
          <a:bodyPr/>
          <a:lstStyle/>
          <a:p>
            <a:pPr marL="457200" indent="-457200"/>
            <a:r>
              <a:rPr lang="x-none" altLang="en-US" sz="2400" dirty="0"/>
              <a:t>Static analysis</a:t>
            </a:r>
          </a:p>
          <a:p>
            <a:pPr marL="914400" lvl="1" indent="-457200"/>
            <a:r>
              <a:rPr lang="x-none" altLang="en-US" sz="1800" dirty="0"/>
              <a:t>Identify </a:t>
            </a:r>
            <a:r>
              <a:rPr lang="x-none" sz="1800">
                <a:sym typeface="+mn-ea"/>
              </a:rPr>
              <a:t>Important APIs as indicators of resource</a:t>
            </a:r>
          </a:p>
          <a:p>
            <a:pPr marL="914400" lvl="1" indent="-457200"/>
            <a:r>
              <a:rPr lang="x-none" altLang="en-US" sz="1800" dirty="0">
                <a:sym typeface="+mn-ea"/>
              </a:rPr>
              <a:t>Infer the usage by second-order analysis. For example, requestLocationUpdate() is the API for location request.</a:t>
            </a:r>
          </a:p>
          <a:p>
            <a:pPr marL="457200" lvl="1" indent="0">
              <a:buNone/>
            </a:pPr>
            <a:r>
              <a:rPr lang="x-none" altLang="en-US" sz="1600" i="1" dirty="0">
                <a:sym typeface="+mn-ea"/>
              </a:rPr>
              <a:t>requestLocationUpdate() + domain kownledge = GPS satellite usage</a:t>
            </a:r>
          </a:p>
          <a:p>
            <a:pPr marL="457200" indent="-457200"/>
            <a:r>
              <a:rPr lang="x-none" altLang="en-US" sz="2400" dirty="0"/>
              <a:t>Dynamic analysis</a:t>
            </a:r>
          </a:p>
          <a:p>
            <a:pPr marL="914400" lvl="1" indent="-457200"/>
            <a:r>
              <a:rPr lang="x-none" altLang="en-US" sz="1800" dirty="0"/>
              <a:t>Run the application and pinpoint the hooking points for information extraction</a:t>
            </a:r>
          </a:p>
        </p:txBody>
      </p:sp>
      <p:sp>
        <p:nvSpPr>
          <p:cNvPr id="4" name="Slide Number Placeholder 3"/>
          <p:cNvSpPr>
            <a:spLocks noGrp="1"/>
          </p:cNvSpPr>
          <p:nvPr>
            <p:ph type="sldNum" sz="quarter" idx="12"/>
          </p:nvPr>
        </p:nvSpPr>
        <p:spPr/>
        <p:txBody>
          <a:bodyPr/>
          <a:lstStyle/>
          <a:p>
            <a:fld id="{0840E6D7-221B-40B7-B50C-C3B5231B0D1A}" type="slidenum">
              <a:rPr lang="en-US" smtClean="0"/>
              <a:t>19</a:t>
            </a:fld>
            <a:endParaRPr lang="en-US"/>
          </a:p>
        </p:txBody>
      </p:sp>
      <p:pic>
        <p:nvPicPr>
          <p:cNvPr id="7" name="Picture 6"/>
          <p:cNvPicPr>
            <a:picLocks noChangeAspect="1"/>
          </p:cNvPicPr>
          <p:nvPr/>
        </p:nvPicPr>
        <p:blipFill>
          <a:blip r:embed="rId3"/>
          <a:stretch>
            <a:fillRect/>
          </a:stretch>
        </p:blipFill>
        <p:spPr>
          <a:xfrm>
            <a:off x="2529840" y="4116070"/>
            <a:ext cx="3746500" cy="2076450"/>
          </a:xfrm>
          <a:prstGeom prst="rect">
            <a:avLst/>
          </a:prstGeom>
        </p:spPr>
      </p:pic>
    </p:spTree>
    <p:extLst>
      <p:ext uri="{BB962C8B-B14F-4D97-AF65-F5344CB8AC3E}">
        <p14:creationId xmlns:p14="http://schemas.microsoft.com/office/powerpoint/2010/main" val="391208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2000" dirty="0" smtClean="0"/>
              <a:t>Program </a:t>
            </a:r>
            <a:r>
              <a:rPr lang="en-US" sz="2000" dirty="0" smtClean="0"/>
              <a:t>Status/Summary</a:t>
            </a:r>
            <a:endParaRPr lang="en-US" sz="2000" dirty="0" smtClean="0"/>
          </a:p>
          <a:p>
            <a:r>
              <a:rPr lang="en-US" sz="2000" dirty="0" err="1" smtClean="0"/>
              <a:t>IMMoRTALS</a:t>
            </a:r>
            <a:r>
              <a:rPr lang="en-US" sz="2000" dirty="0" smtClean="0"/>
              <a:t> Basics</a:t>
            </a:r>
            <a:endParaRPr lang="en-US" sz="2000" dirty="0" smtClean="0"/>
          </a:p>
          <a:p>
            <a:pPr lvl="1"/>
            <a:r>
              <a:rPr lang="en-US" sz="1800" dirty="0" smtClean="0"/>
              <a:t>Challenge Problems, Motivating examples, concept of operation, illustration of the problem/solution space and complexity</a:t>
            </a:r>
          </a:p>
          <a:p>
            <a:r>
              <a:rPr lang="en-US" sz="2000" dirty="0" smtClean="0"/>
              <a:t>Technical Deep </a:t>
            </a:r>
            <a:r>
              <a:rPr lang="en-US" sz="2000" dirty="0" smtClean="0"/>
              <a:t>Dive</a:t>
            </a:r>
            <a:endParaRPr lang="en-US" sz="2000" dirty="0" smtClean="0"/>
          </a:p>
          <a:p>
            <a:pPr lvl="1"/>
            <a:r>
              <a:rPr lang="en-US" sz="1800" dirty="0"/>
              <a:t>Discovering resource dependency and </a:t>
            </a:r>
            <a:r>
              <a:rPr lang="en-US" sz="1800" dirty="0" smtClean="0"/>
              <a:t>requirement</a:t>
            </a:r>
          </a:p>
          <a:p>
            <a:pPr lvl="1"/>
            <a:r>
              <a:rPr lang="en-US" sz="1800" dirty="0" smtClean="0"/>
              <a:t>Modeling </a:t>
            </a:r>
            <a:r>
              <a:rPr lang="en-US" sz="1800" dirty="0" smtClean="0"/>
              <a:t>the </a:t>
            </a:r>
            <a:r>
              <a:rPr lang="en-US" sz="1800" dirty="0" smtClean="0"/>
              <a:t>ecosystem</a:t>
            </a:r>
            <a:endParaRPr lang="en-US" sz="1800" dirty="0" smtClean="0"/>
          </a:p>
          <a:p>
            <a:r>
              <a:rPr lang="en-US" sz="2000" dirty="0" smtClean="0"/>
              <a:t>Plans </a:t>
            </a:r>
            <a:r>
              <a:rPr lang="en-US" sz="2000" dirty="0" smtClean="0"/>
              <a:t>for the next </a:t>
            </a:r>
            <a:r>
              <a:rPr lang="en-US" sz="2000" dirty="0" smtClean="0"/>
              <a:t>quarter</a:t>
            </a:r>
            <a:endParaRPr lang="en-US" sz="2000" dirty="0" smtClean="0"/>
          </a:p>
          <a:p>
            <a:r>
              <a:rPr lang="en-US" sz="2000" dirty="0" smtClean="0"/>
              <a:t>Conclusion</a:t>
            </a:r>
            <a:endParaRPr lang="en-US" sz="2000" dirty="0"/>
          </a:p>
        </p:txBody>
      </p:sp>
      <p:sp>
        <p:nvSpPr>
          <p:cNvPr id="4" name="Slide Number Placeholder 3"/>
          <p:cNvSpPr>
            <a:spLocks noGrp="1"/>
          </p:cNvSpPr>
          <p:nvPr>
            <p:ph type="sldNum" sz="quarter" idx="12"/>
          </p:nvPr>
        </p:nvSpPr>
        <p:spPr>
          <a:xfrm>
            <a:off x="0" y="6486971"/>
            <a:ext cx="352258" cy="365125"/>
          </a:xfrm>
        </p:spPr>
        <p:txBody>
          <a:bodyPr/>
          <a:lstStyle/>
          <a:p>
            <a:fld id="{0840E6D7-221B-40B7-B50C-C3B5231B0D1A}" type="slidenum">
              <a:rPr lang="en-US" smtClean="0"/>
              <a:pPr/>
              <a:t>2</a:t>
            </a:fld>
            <a:endParaRPr lang="en-US"/>
          </a:p>
        </p:txBody>
      </p:sp>
    </p:spTree>
    <p:extLst>
      <p:ext uri="{BB962C8B-B14F-4D97-AF65-F5344CB8AC3E}">
        <p14:creationId xmlns:p14="http://schemas.microsoft.com/office/powerpoint/2010/main" val="1555360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Whole system consists of two major components</a:t>
            </a:r>
          </a:p>
          <a:p>
            <a:pPr lvl="1"/>
            <a:r>
              <a:rPr lang="x-none" altLang="en-US" sz="1800" dirty="0"/>
              <a:t>DroidSIFT: perform static analysis including call-graph analylsis and data dependency analysis</a:t>
            </a:r>
          </a:p>
          <a:p>
            <a:pPr lvl="1"/>
            <a:r>
              <a:rPr lang="x-none" altLang="en-US" sz="1800" dirty="0"/>
              <a:t>DroidScope: develop plugins on top of the emulation tool and execute the app to collect resource usage information</a:t>
            </a:r>
          </a:p>
          <a:p>
            <a:pPr lvl="1"/>
            <a:endParaRPr lang="x-none" alt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t>20</a:t>
            </a:fld>
            <a:endParaRPr lang="en-US"/>
          </a:p>
        </p:txBody>
      </p:sp>
      <p:pic>
        <p:nvPicPr>
          <p:cNvPr id="8" name="Picture 7" descr="poster overview"/>
          <p:cNvPicPr>
            <a:picLocks noChangeAspect="1"/>
          </p:cNvPicPr>
          <p:nvPr/>
        </p:nvPicPr>
        <p:blipFill>
          <a:blip r:embed="rId3"/>
          <a:stretch>
            <a:fillRect/>
          </a:stretch>
        </p:blipFill>
        <p:spPr>
          <a:xfrm>
            <a:off x="1268730" y="3694430"/>
            <a:ext cx="6795770" cy="2284730"/>
          </a:xfrm>
          <a:prstGeom prst="rect">
            <a:avLst/>
          </a:prstGeom>
        </p:spPr>
      </p:pic>
    </p:spTree>
    <p:extLst>
      <p:ext uri="{BB962C8B-B14F-4D97-AF65-F5344CB8AC3E}">
        <p14:creationId xmlns:p14="http://schemas.microsoft.com/office/powerpoint/2010/main" val="27468143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Statically identify certain APIs as indicators of resource usage.</a:t>
            </a:r>
          </a:p>
          <a:p>
            <a:pPr lvl="1"/>
            <a:endParaRPr lang="x-none" altLang="en-US" sz="2400" dirty="0"/>
          </a:p>
          <a:p>
            <a:pPr lvl="1"/>
            <a:endParaRPr lang="x-none" altLang="en-US" sz="2400" dirty="0"/>
          </a:p>
          <a:p>
            <a:pPr lvl="1"/>
            <a:endParaRPr lang="x-none" altLang="en-US" sz="2400" dirty="0"/>
          </a:p>
          <a:p>
            <a:pPr marL="342900" lvl="0" indent="-342900"/>
            <a:r>
              <a:rPr lang="x-none" altLang="en-US" sz="2400" dirty="0">
                <a:sym typeface="+mn-ea"/>
              </a:rPr>
              <a:t>Perform data flow analysis to keep track of the data usage.</a:t>
            </a:r>
          </a:p>
        </p:txBody>
      </p:sp>
      <p:sp>
        <p:nvSpPr>
          <p:cNvPr id="4" name="Slide Number Placeholder 3"/>
          <p:cNvSpPr>
            <a:spLocks noGrp="1"/>
          </p:cNvSpPr>
          <p:nvPr>
            <p:ph type="sldNum" sz="quarter" idx="12"/>
          </p:nvPr>
        </p:nvSpPr>
        <p:spPr/>
        <p:txBody>
          <a:bodyPr/>
          <a:lstStyle/>
          <a:p>
            <a:fld id="{0840E6D7-221B-40B7-B50C-C3B5231B0D1A}" type="slidenum">
              <a:rPr lang="en-US" smtClean="0"/>
              <a:t>21</a:t>
            </a:fld>
            <a:endParaRPr lang="en-US"/>
          </a:p>
        </p:txBody>
      </p:sp>
      <p:pic>
        <p:nvPicPr>
          <p:cNvPr id="7" name="Picture 6"/>
          <p:cNvPicPr>
            <a:picLocks noChangeAspect="1"/>
          </p:cNvPicPr>
          <p:nvPr/>
        </p:nvPicPr>
        <p:blipFill>
          <a:blip r:embed="rId3"/>
          <a:stretch>
            <a:fillRect/>
          </a:stretch>
        </p:blipFill>
        <p:spPr>
          <a:xfrm>
            <a:off x="3562985" y="1847215"/>
            <a:ext cx="4443095" cy="1456690"/>
          </a:xfrm>
          <a:prstGeom prst="rect">
            <a:avLst/>
          </a:prstGeom>
        </p:spPr>
      </p:pic>
      <p:pic>
        <p:nvPicPr>
          <p:cNvPr id="75" name="Shape 75"/>
          <p:cNvPicPr preferRelativeResize="0"/>
          <p:nvPr/>
        </p:nvPicPr>
        <p:blipFill rotWithShape="1">
          <a:blip r:embed="rId4"/>
          <a:srcRect l="16326" t="17478" r="10691" b="37565"/>
          <a:stretch>
            <a:fillRect/>
          </a:stretch>
        </p:blipFill>
        <p:spPr>
          <a:xfrm>
            <a:off x="3074035" y="4224655"/>
            <a:ext cx="4932045" cy="1652270"/>
          </a:xfrm>
          <a:prstGeom prst="rect">
            <a:avLst/>
          </a:prstGeom>
          <a:noFill/>
          <a:ln>
            <a:noFill/>
          </a:ln>
        </p:spPr>
      </p:pic>
    </p:spTree>
    <p:extLst>
      <p:ext uri="{BB962C8B-B14F-4D97-AF65-F5344CB8AC3E}">
        <p14:creationId xmlns:p14="http://schemas.microsoft.com/office/powerpoint/2010/main" val="3569833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r>
              <a:rPr lang="x-none" altLang="en-US" sz="2400" dirty="0"/>
              <a:t>Dynamically run the application in Droidscope which is based on Qemu.</a:t>
            </a:r>
          </a:p>
          <a:p>
            <a:pPr lvl="1"/>
            <a:endParaRPr lang="x-none" altLang="en-US" sz="2400" dirty="0"/>
          </a:p>
          <a:p>
            <a:pPr lvl="1"/>
            <a:endParaRPr lang="x-none" altLang="en-US" sz="2400" dirty="0"/>
          </a:p>
          <a:p>
            <a:pPr lvl="1"/>
            <a:endParaRPr lang="x-none" altLang="en-US" sz="2400" dirty="0"/>
          </a:p>
          <a:p>
            <a:pPr marL="342900" lvl="0" indent="-342900"/>
            <a:endParaRPr lang="x-none" altLang="en-US" sz="2400" dirty="0">
              <a:sym typeface="+mn-ea"/>
            </a:endParaRPr>
          </a:p>
          <a:p>
            <a:pPr marL="342900" lvl="0" indent="-342900"/>
            <a:r>
              <a:rPr lang="x-none" altLang="en-US" sz="2400" dirty="0"/>
              <a:t>Identify various of important hooking points and extract useful information.</a:t>
            </a:r>
          </a:p>
        </p:txBody>
      </p:sp>
      <p:sp>
        <p:nvSpPr>
          <p:cNvPr id="4" name="Slide Number Placeholder 3"/>
          <p:cNvSpPr>
            <a:spLocks noGrp="1"/>
          </p:cNvSpPr>
          <p:nvPr>
            <p:ph type="sldNum" sz="quarter" idx="12"/>
          </p:nvPr>
        </p:nvSpPr>
        <p:spPr/>
        <p:txBody>
          <a:bodyPr/>
          <a:lstStyle/>
          <a:p>
            <a:fld id="{0840E6D7-221B-40B7-B50C-C3B5231B0D1A}" type="slidenum">
              <a:rPr lang="en-US" smtClean="0"/>
              <a:t>22</a:t>
            </a:fld>
            <a:endParaRPr lang="en-US"/>
          </a:p>
        </p:txBody>
      </p:sp>
      <p:pic>
        <p:nvPicPr>
          <p:cNvPr id="10" name="Picture 9"/>
          <p:cNvPicPr>
            <a:picLocks noChangeAspect="1"/>
          </p:cNvPicPr>
          <p:nvPr/>
        </p:nvPicPr>
        <p:blipFill>
          <a:blip r:embed="rId3"/>
          <a:stretch>
            <a:fillRect/>
          </a:stretch>
        </p:blipFill>
        <p:spPr>
          <a:xfrm>
            <a:off x="3867150" y="2079625"/>
            <a:ext cx="3815080" cy="1733550"/>
          </a:xfrm>
          <a:prstGeom prst="rect">
            <a:avLst/>
          </a:prstGeom>
        </p:spPr>
      </p:pic>
      <p:pic>
        <p:nvPicPr>
          <p:cNvPr id="6" name="Content Placeholder 5"/>
          <p:cNvPicPr>
            <a:picLocks noChangeAspect="1"/>
          </p:cNvPicPr>
          <p:nvPr/>
        </p:nvPicPr>
        <p:blipFill>
          <a:blip r:embed="rId4"/>
          <a:stretch>
            <a:fillRect/>
          </a:stretch>
        </p:blipFill>
        <p:spPr>
          <a:xfrm>
            <a:off x="3281680" y="4648835"/>
            <a:ext cx="4864735" cy="1560830"/>
          </a:xfrm>
          <a:prstGeom prst="rect">
            <a:avLst/>
          </a:prstGeom>
          <a:noFill/>
          <a:ln w="9525">
            <a:noFill/>
            <a:miter lim="800000"/>
            <a:headEnd/>
            <a:tailEnd/>
          </a:ln>
        </p:spPr>
      </p:pic>
    </p:spTree>
    <p:extLst>
      <p:ext uri="{BB962C8B-B14F-4D97-AF65-F5344CB8AC3E}">
        <p14:creationId xmlns:p14="http://schemas.microsoft.com/office/powerpoint/2010/main" val="2204601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pPr marL="0" indent="0">
              <a:buNone/>
            </a:pPr>
            <a:r>
              <a:rPr lang="x-none" altLang="en-US" sz="2400" dirty="0"/>
              <a:t>Summary:</a:t>
            </a:r>
          </a:p>
          <a:p>
            <a:pPr lvl="1"/>
            <a:r>
              <a:rPr lang="x-none" altLang="en-US" sz="2000" dirty="0">
                <a:sym typeface="+mn-ea"/>
              </a:rPr>
              <a:t>We built tools and a series of plugins on top of DroidSIFT and Droidscope.</a:t>
            </a:r>
          </a:p>
          <a:p>
            <a:pPr lvl="1"/>
            <a:r>
              <a:rPr lang="x-none" altLang="en-US" sz="2000" dirty="0">
                <a:sym typeface="+mn-ea"/>
              </a:rPr>
              <a:t>We listed important APIs </a:t>
            </a:r>
            <a:r>
              <a:rPr lang="x-none" sz="2000">
                <a:sym typeface="+mn-ea"/>
              </a:rPr>
              <a:t>as indicators of resource usage</a:t>
            </a:r>
            <a:r>
              <a:rPr lang="x-none" altLang="en-US" sz="2000" dirty="0">
                <a:sym typeface="+mn-ea"/>
              </a:rPr>
              <a:t> and critical hooking points for information extraction.</a:t>
            </a:r>
            <a:endParaRPr lang="x-none" altLang="en-US" sz="2055" dirty="0"/>
          </a:p>
          <a:p>
            <a:pPr lvl="1"/>
            <a:r>
              <a:rPr lang="x-none" altLang="en-US" sz="2055" dirty="0"/>
              <a:t>We performed call-graph analysis and data-flow analysis to locate important APIs </a:t>
            </a:r>
            <a:r>
              <a:rPr lang="x-none" altLang="en-US" sz="2000" dirty="0">
                <a:sym typeface="+mn-ea"/>
              </a:rPr>
              <a:t>statically.</a:t>
            </a:r>
          </a:p>
          <a:p>
            <a:pPr lvl="1"/>
            <a:r>
              <a:rPr lang="x-none" altLang="en-US" sz="2000" dirty="0">
                <a:sym typeface="+mn-ea"/>
              </a:rPr>
              <a:t>We executed the application in an emulated environment to extract runtime information.</a:t>
            </a:r>
          </a:p>
          <a:p>
            <a:pPr lvl="1"/>
            <a:r>
              <a:rPr lang="x-none" altLang="en-US" sz="2000" dirty="0">
                <a:sym typeface="+mn-ea"/>
              </a:rPr>
              <a:t>We processed the analysis results and generated resource profiles for annotation generation and later steps.</a:t>
            </a:r>
          </a:p>
          <a:p>
            <a:pPr lvl="1"/>
            <a:endParaRPr lang="x-none" altLang="en-US" sz="2055" dirty="0"/>
          </a:p>
        </p:txBody>
      </p:sp>
      <p:sp>
        <p:nvSpPr>
          <p:cNvPr id="4" name="Slide Number Placeholder 3"/>
          <p:cNvSpPr>
            <a:spLocks noGrp="1"/>
          </p:cNvSpPr>
          <p:nvPr>
            <p:ph type="sldNum" sz="quarter" idx="12"/>
          </p:nvPr>
        </p:nvSpPr>
        <p:spPr/>
        <p:txBody>
          <a:bodyPr/>
          <a:lstStyle/>
          <a:p>
            <a:fld id="{0840E6D7-221B-40B7-B50C-C3B5231B0D1A}" type="slidenum">
              <a:rPr lang="en-US" smtClean="0"/>
              <a:t>23</a:t>
            </a:fld>
            <a:endParaRPr lang="en-US"/>
          </a:p>
        </p:txBody>
      </p:sp>
    </p:spTree>
    <p:extLst>
      <p:ext uri="{BB962C8B-B14F-4D97-AF65-F5344CB8AC3E}">
        <p14:creationId xmlns:p14="http://schemas.microsoft.com/office/powerpoint/2010/main" val="3630335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dirty="0"/>
              <a:t>Resource Usage Analysis</a:t>
            </a:r>
          </a:p>
        </p:txBody>
      </p:sp>
      <p:sp>
        <p:nvSpPr>
          <p:cNvPr id="3" name="Content Placeholder 2"/>
          <p:cNvSpPr>
            <a:spLocks noGrp="1"/>
          </p:cNvSpPr>
          <p:nvPr>
            <p:ph idx="1"/>
          </p:nvPr>
        </p:nvSpPr>
        <p:spPr>
          <a:xfrm>
            <a:off x="457200" y="1243330"/>
            <a:ext cx="8229600" cy="5078730"/>
          </a:xfrm>
        </p:spPr>
        <p:txBody>
          <a:bodyPr/>
          <a:lstStyle/>
          <a:p>
            <a:pPr marL="0" indent="0">
              <a:buNone/>
            </a:pPr>
            <a:r>
              <a:rPr lang="x-none" altLang="en-US" sz="2400" dirty="0"/>
              <a:t>Future work:</a:t>
            </a:r>
          </a:p>
          <a:p>
            <a:pPr lvl="1"/>
            <a:r>
              <a:rPr lang="x-none" altLang="en-US" sz="2055" dirty="0"/>
              <a:t>Input dependency analysis:</a:t>
            </a:r>
          </a:p>
          <a:p>
            <a:pPr lvl="2"/>
            <a:r>
              <a:rPr lang="x-none" altLang="en-US" sz="1710" dirty="0"/>
              <a:t>Resource usage of a program may be dependent on its input (size, type, etc)</a:t>
            </a:r>
          </a:p>
          <a:p>
            <a:pPr lvl="2"/>
            <a:r>
              <a:rPr lang="x-none" altLang="en-US" sz="1710" dirty="0"/>
              <a:t>For example, an image processing app's resource profile can be heavily affected by the size of given image.</a:t>
            </a:r>
          </a:p>
          <a:p>
            <a:pPr lvl="2"/>
            <a:r>
              <a:rPr lang="x-none" altLang="en-US" sz="1710" dirty="0"/>
              <a:t>We would like to infer:</a:t>
            </a:r>
          </a:p>
          <a:p>
            <a:pPr lvl="3"/>
            <a:r>
              <a:rPr lang="x-none" altLang="en-US" dirty="0"/>
              <a:t>existence of input dependency (resource usage is actually dependent on input)</a:t>
            </a:r>
          </a:p>
          <a:p>
            <a:pPr lvl="3"/>
            <a:r>
              <a:rPr lang="x-none" altLang="en-US" dirty="0"/>
              <a:t>how the input can affect the resource usage</a:t>
            </a:r>
          </a:p>
          <a:p>
            <a:pPr lvl="1"/>
            <a:r>
              <a:rPr lang="x-none" altLang="en-US" sz="2045" dirty="0"/>
              <a:t>Server program analysis (non-Android program)</a:t>
            </a:r>
          </a:p>
          <a:p>
            <a:pPr lvl="2"/>
            <a:r>
              <a:rPr lang="x-none" altLang="en-US" sz="1700" dirty="0"/>
              <a:t>Apply similar resource usage analysis on non-Android programs such as server programs</a:t>
            </a:r>
          </a:p>
        </p:txBody>
      </p:sp>
      <p:sp>
        <p:nvSpPr>
          <p:cNvPr id="4" name="Slide Number Placeholder 3"/>
          <p:cNvSpPr>
            <a:spLocks noGrp="1"/>
          </p:cNvSpPr>
          <p:nvPr>
            <p:ph type="sldNum" sz="quarter" idx="12"/>
          </p:nvPr>
        </p:nvSpPr>
        <p:spPr/>
        <p:txBody>
          <a:bodyPr/>
          <a:lstStyle/>
          <a:p>
            <a:fld id="{0840E6D7-221B-40B7-B50C-C3B5231B0D1A}" type="slidenum">
              <a:rPr lang="en-US" smtClean="0"/>
              <a:t>24</a:t>
            </a:fld>
            <a:endParaRPr lang="en-US"/>
          </a:p>
        </p:txBody>
      </p:sp>
    </p:spTree>
    <p:extLst>
      <p:ext uri="{BB962C8B-B14F-4D97-AF65-F5344CB8AC3E}">
        <p14:creationId xmlns:p14="http://schemas.microsoft.com/office/powerpoint/2010/main" val="26526625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State of DAS and Components</a:t>
            </a:r>
            <a:endParaRPr lang="en" dirty="0"/>
          </a:p>
        </p:txBody>
      </p:sp>
      <p:sp>
        <p:nvSpPr>
          <p:cNvPr id="248" name="Shape 248"/>
          <p:cNvSpPr/>
          <p:nvPr/>
        </p:nvSpPr>
        <p:spPr>
          <a:xfrm>
            <a:off x="367169" y="1451494"/>
            <a:ext cx="3968700" cy="1263600"/>
          </a:xfrm>
          <a:prstGeom prst="rect">
            <a:avLst/>
          </a:prstGeom>
          <a:solidFill>
            <a:srgbClr val="FEF298"/>
          </a:solidFill>
          <a:ln w="19050" cap="flat" cmpd="sng">
            <a:solidFill>
              <a:srgbClr val="FEF298"/>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rgbClr val="CC0000"/>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11337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883243"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t>Code, Partial </a:t>
            </a:r>
            <a:r>
              <a:rPr lang="en" sz="1400" b="1" dirty="0"/>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
        <p:nvSpPr>
          <p:cNvPr id="63" name="Oval 62"/>
          <p:cNvSpPr/>
          <p:nvPr/>
        </p:nvSpPr>
        <p:spPr>
          <a:xfrm>
            <a:off x="179888" y="1007510"/>
            <a:ext cx="4778430" cy="1855835"/>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708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t>What is the ecosystem?</a:t>
            </a:r>
          </a:p>
          <a:p>
            <a:pPr marL="228600" lvl="0" indent="-228600">
              <a:spcBef>
                <a:spcPts val="0"/>
              </a:spcBef>
              <a:spcAft>
                <a:spcPts val="600"/>
              </a:spcAft>
              <a:buSzPct val="100000"/>
            </a:pPr>
            <a:r>
              <a:rPr lang="en" sz="1800" dirty="0"/>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t>What next?</a:t>
            </a:r>
          </a:p>
          <a:p>
            <a:pPr lvl="0">
              <a:spcBef>
                <a:spcPts val="0"/>
              </a:spcBef>
              <a:spcAft>
                <a:spcPts val="600"/>
              </a:spcAft>
              <a:buNone/>
            </a:pPr>
            <a:endParaRPr sz="1600" dirty="0"/>
          </a:p>
        </p:txBody>
      </p:sp>
      <p:pic>
        <p:nvPicPr>
          <p:cNvPr id="303" name="Shape 303"/>
          <p:cNvPicPr preferRelativeResize="0"/>
          <p:nvPr/>
        </p:nvPicPr>
        <p:blipFill>
          <a:blip r:embed="rId3">
            <a:alphaModFix/>
          </a:blip>
          <a:stretch>
            <a:fillRect/>
          </a:stretch>
        </p:blipFill>
        <p:spPr>
          <a:xfrm>
            <a:off x="3903133" y="1052507"/>
            <a:ext cx="5066545" cy="4814897"/>
          </a:xfrm>
          <a:prstGeom prst="rect">
            <a:avLst/>
          </a:prstGeom>
          <a:noFill/>
          <a:ln>
            <a:noFill/>
          </a:ln>
          <a:scene3d>
            <a:camera prst="orthographicFront"/>
            <a:lightRig rig="threePt" dir="t"/>
          </a:scene3d>
          <a:sp3d>
            <a:bevelT/>
          </a:sp3d>
        </p:spPr>
      </p:pic>
      <p:sp>
        <p:nvSpPr>
          <p:cNvPr id="304" name="Shape 304"/>
          <p:cNvSpPr txBox="1"/>
          <p:nvPr/>
        </p:nvSpPr>
        <p:spPr>
          <a:xfrm>
            <a:off x="1667914" y="6038945"/>
            <a:ext cx="5825068"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smtClean="0"/>
              <a:t>Adaptation </a:t>
            </a:r>
            <a:r>
              <a:rPr lang="en" dirty="0"/>
              <a:t>demands originate from the ecosystem</a:t>
            </a:r>
          </a:p>
        </p:txBody>
      </p:sp>
      <p:sp>
        <p:nvSpPr>
          <p:cNvPr id="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1738024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8" name="Shape 318"/>
          <p:cNvSpPr txBox="1"/>
          <p:nvPr/>
        </p:nvSpPr>
        <p:spPr>
          <a:xfrm>
            <a:off x="473396" y="6065175"/>
            <a:ext cx="8171067"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is everything that impinges upon the constructed </a:t>
            </a:r>
            <a:r>
              <a:rPr lang="en" dirty="0" smtClean="0"/>
              <a:t>system</a:t>
            </a:r>
            <a:endParaRPr lang="en" dirty="0"/>
          </a:p>
        </p:txBody>
      </p:sp>
      <p:sp>
        <p:nvSpPr>
          <p:cNvPr id="15"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grpSp>
        <p:nvGrpSpPr>
          <p:cNvPr id="16" name="Group 15"/>
          <p:cNvGrpSpPr/>
          <p:nvPr/>
        </p:nvGrpSpPr>
        <p:grpSpPr>
          <a:xfrm>
            <a:off x="4054470" y="1064065"/>
            <a:ext cx="4205050" cy="1620640"/>
            <a:chOff x="4054470" y="1064065"/>
            <a:chExt cx="4205050" cy="1620640"/>
          </a:xfrm>
        </p:grpSpPr>
        <p:sp>
          <p:nvSpPr>
            <p:cNvPr id="17"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18"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9"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0"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21"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22"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
        <p:nvSpPr>
          <p:cNvPr id="13" name="Shape 302"/>
          <p:cNvSpPr txBox="1">
            <a:spLocks noGrp="1"/>
          </p:cNvSpPr>
          <p:nvPr>
            <p:ph type="body" idx="1"/>
          </p:nvPr>
        </p:nvSpPr>
        <p:spPr>
          <a:xfrm>
            <a:off x="0" y="965402"/>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3170515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5" name="Shape 325"/>
          <p:cNvSpPr/>
          <p:nvPr/>
        </p:nvSpPr>
        <p:spPr>
          <a:xfrm>
            <a:off x="6354549" y="3280735"/>
            <a:ext cx="1289700" cy="2626200"/>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txBox="1"/>
          <p:nvPr/>
        </p:nvSpPr>
        <p:spPr>
          <a:xfrm>
            <a:off x="6297696" y="2898221"/>
            <a:ext cx="15750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8E7CC3"/>
                </a:solidFill>
              </a:rPr>
              <a:t>Resource DSL</a:t>
            </a:r>
          </a:p>
        </p:txBody>
      </p:sp>
      <p:sp>
        <p:nvSpPr>
          <p:cNvPr id="327" name="Shape 327"/>
          <p:cNvSpPr/>
          <p:nvPr/>
        </p:nvSpPr>
        <p:spPr>
          <a:xfrm>
            <a:off x="4583874" y="3265910"/>
            <a:ext cx="1289700" cy="2626200"/>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8" name="Shape 328"/>
          <p:cNvSpPr txBox="1"/>
          <p:nvPr/>
        </p:nvSpPr>
        <p:spPr>
          <a:xfrm>
            <a:off x="4525112" y="2883383"/>
            <a:ext cx="16875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3D85C6"/>
                </a:solidFill>
              </a:rPr>
              <a:t>Static inputs</a:t>
            </a:r>
          </a:p>
        </p:txBody>
      </p:sp>
      <p:sp>
        <p:nvSpPr>
          <p:cNvPr id="329" name="Shape 329"/>
          <p:cNvSpPr txBox="1"/>
          <p:nvPr/>
        </p:nvSpPr>
        <p:spPr>
          <a:xfrm>
            <a:off x="4583950" y="3265910"/>
            <a:ext cx="12897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Feature Model</a:t>
            </a:r>
          </a:p>
        </p:txBody>
      </p:sp>
      <p:sp>
        <p:nvSpPr>
          <p:cNvPr id="330" name="Shape 330"/>
          <p:cNvSpPr txBox="1"/>
          <p:nvPr/>
        </p:nvSpPr>
        <p:spPr>
          <a:xfrm>
            <a:off x="4454350" y="4349877"/>
            <a:ext cx="15489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Permanent Store</a:t>
            </a:r>
          </a:p>
        </p:txBody>
      </p:sp>
      <p:sp>
        <p:nvSpPr>
          <p:cNvPr id="331" name="Shape 331"/>
          <p:cNvSpPr txBox="1"/>
          <p:nvPr/>
        </p:nvSpPr>
        <p:spPr>
          <a:xfrm>
            <a:off x="6386703" y="3264302"/>
            <a:ext cx="1289699"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App Model</a:t>
            </a:r>
          </a:p>
        </p:txBody>
      </p:sp>
      <p:sp>
        <p:nvSpPr>
          <p:cNvPr id="332" name="Shape 332"/>
          <p:cNvSpPr/>
          <p:nvPr/>
        </p:nvSpPr>
        <p:spPr>
          <a:xfrm>
            <a:off x="6699603" y="3707589"/>
            <a:ext cx="663900" cy="7002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f</a:t>
            </a:r>
            <a:r>
              <a:rPr lang="en" sz="1200" baseline="-25000"/>
              <a:t>1</a:t>
            </a:r>
            <a:r>
              <a:rPr lang="en" sz="1200"/>
              <a:t> * f</a:t>
            </a:r>
            <a:r>
              <a:rPr lang="en" sz="1200" baseline="-25000"/>
              <a:t>2</a:t>
            </a:r>
          </a:p>
          <a:p>
            <a:pPr lvl="0" algn="ctr" rtl="0">
              <a:spcBef>
                <a:spcPts val="0"/>
              </a:spcBef>
              <a:buNone/>
            </a:pPr>
            <a:r>
              <a:rPr lang="en" sz="1200"/>
              <a:t>(g+h)</a:t>
            </a:r>
          </a:p>
          <a:p>
            <a:pPr lvl="0" algn="ctr" rtl="0">
              <a:spcBef>
                <a:spcPts val="0"/>
              </a:spcBef>
              <a:buNone/>
            </a:pPr>
            <a:r>
              <a:rPr lang="en" sz="1200"/>
              <a:t>x</a:t>
            </a:r>
          </a:p>
        </p:txBody>
      </p:sp>
      <p:sp>
        <p:nvSpPr>
          <p:cNvPr id="333" name="Shape 333"/>
          <p:cNvSpPr txBox="1"/>
          <p:nvPr/>
        </p:nvSpPr>
        <p:spPr>
          <a:xfrm>
            <a:off x="6386703" y="4427177"/>
            <a:ext cx="1289700"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DFU Types</a:t>
            </a:r>
          </a:p>
        </p:txBody>
      </p:sp>
      <p:grpSp>
        <p:nvGrpSpPr>
          <p:cNvPr id="334" name="Shape 334"/>
          <p:cNvGrpSpPr/>
          <p:nvPr/>
        </p:nvGrpSpPr>
        <p:grpSpPr>
          <a:xfrm>
            <a:off x="4814838" y="4872597"/>
            <a:ext cx="827922" cy="854402"/>
            <a:chOff x="10507875" y="2876950"/>
            <a:chExt cx="1343374" cy="1606925"/>
          </a:xfrm>
        </p:grpSpPr>
        <p:sp>
          <p:nvSpPr>
            <p:cNvPr id="335" name="Shape 33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39" name="Shape 339"/>
          <p:cNvGrpSpPr/>
          <p:nvPr/>
        </p:nvGrpSpPr>
        <p:grpSpPr>
          <a:xfrm>
            <a:off x="4917543" y="3788630"/>
            <a:ext cx="622513" cy="585727"/>
            <a:chOff x="4903539" y="4011400"/>
            <a:chExt cx="622513" cy="585727"/>
          </a:xfrm>
        </p:grpSpPr>
        <p:sp>
          <p:nvSpPr>
            <p:cNvPr id="340" name="Shape 340"/>
            <p:cNvSpPr/>
            <p:nvPr/>
          </p:nvSpPr>
          <p:spPr>
            <a:xfrm>
              <a:off x="5125396" y="4011400"/>
              <a:ext cx="178800" cy="166500"/>
            </a:xfrm>
            <a:prstGeom prst="roundRect">
              <a:avLst>
                <a:gd name="adj" fmla="val 16667"/>
              </a:avLst>
            </a:prstGeom>
            <a:solidFill>
              <a:srgbClr val="3D85C6"/>
            </a:solidFill>
            <a:ln w="2857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5347253"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5125396"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4903539"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44" name="Shape 344"/>
            <p:cNvCxnSpPr>
              <a:stCxn id="340" idx="2"/>
              <a:endCxn id="342" idx="0"/>
            </p:cNvCxnSpPr>
            <p:nvPr/>
          </p:nvCxnSpPr>
          <p:spPr>
            <a:xfrm>
              <a:off x="5214796" y="4177900"/>
              <a:ext cx="0" cy="252600"/>
            </a:xfrm>
            <a:prstGeom prst="straightConnector1">
              <a:avLst/>
            </a:prstGeom>
            <a:noFill/>
            <a:ln w="28575" cap="flat" cmpd="sng">
              <a:solidFill>
                <a:srgbClr val="3D85C6"/>
              </a:solidFill>
              <a:prstDash val="solid"/>
              <a:round/>
              <a:headEnd type="none" w="lg" len="lg"/>
              <a:tailEnd type="none" w="lg" len="lg"/>
            </a:ln>
          </p:spPr>
        </p:cxnSp>
        <p:cxnSp>
          <p:nvCxnSpPr>
            <p:cNvPr id="345" name="Shape 345"/>
            <p:cNvCxnSpPr>
              <a:stCxn id="343" idx="0"/>
              <a:endCxn id="341" idx="0"/>
            </p:cNvCxnSpPr>
            <p:nvPr/>
          </p:nvCxnSpPr>
          <p:spPr>
            <a:xfrm rot="-5400000" flipH="1">
              <a:off x="5214489" y="4209077"/>
              <a:ext cx="600" cy="443700"/>
            </a:xfrm>
            <a:prstGeom prst="bentConnector3">
              <a:avLst>
                <a:gd name="adj1" fmla="val -19289859"/>
              </a:avLst>
            </a:prstGeom>
            <a:noFill/>
            <a:ln w="28575" cap="flat" cmpd="sng">
              <a:solidFill>
                <a:srgbClr val="3D85C6"/>
              </a:solidFill>
              <a:prstDash val="solid"/>
              <a:round/>
              <a:headEnd type="none" w="lg" len="lg"/>
              <a:tailEnd type="none" w="lg" len="lg"/>
            </a:ln>
          </p:spPr>
        </p:cxnSp>
      </p:grpSp>
      <p:sp>
        <p:nvSpPr>
          <p:cNvPr id="346" name="Shape 346"/>
          <p:cNvSpPr/>
          <p:nvPr/>
        </p:nvSpPr>
        <p:spPr>
          <a:xfrm>
            <a:off x="7765409" y="3274978"/>
            <a:ext cx="1289681" cy="1429272"/>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200" b="1"/>
          </a:p>
        </p:txBody>
      </p:sp>
      <p:sp>
        <p:nvSpPr>
          <p:cNvPr id="347" name="Shape 347"/>
          <p:cNvSpPr txBox="1"/>
          <p:nvPr/>
        </p:nvSpPr>
        <p:spPr>
          <a:xfrm>
            <a:off x="1955950" y="4402939"/>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Partial Annotations</a:t>
            </a:r>
          </a:p>
        </p:txBody>
      </p:sp>
      <p:sp>
        <p:nvSpPr>
          <p:cNvPr id="348" name="Shape 348"/>
          <p:cNvSpPr txBox="1"/>
          <p:nvPr/>
        </p:nvSpPr>
        <p:spPr>
          <a:xfrm>
            <a:off x="1955950" y="3081137"/>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Discovery</a:t>
            </a:r>
          </a:p>
          <a:p>
            <a:pPr lvl="0" algn="ctr" rtl="0">
              <a:spcBef>
                <a:spcPts val="0"/>
              </a:spcBef>
              <a:buNone/>
            </a:pPr>
            <a:r>
              <a:rPr lang="en" sz="1400" b="1"/>
              <a:t>Analysis</a:t>
            </a:r>
          </a:p>
        </p:txBody>
      </p:sp>
      <p:grpSp>
        <p:nvGrpSpPr>
          <p:cNvPr id="349" name="Shape 349"/>
          <p:cNvGrpSpPr/>
          <p:nvPr/>
        </p:nvGrpSpPr>
        <p:grpSpPr>
          <a:xfrm>
            <a:off x="6652487" y="4870465"/>
            <a:ext cx="861438" cy="788399"/>
            <a:chOff x="6579329" y="5110305"/>
            <a:chExt cx="698170" cy="788399"/>
          </a:xfrm>
        </p:grpSpPr>
        <p:sp>
          <p:nvSpPr>
            <p:cNvPr id="350" name="Shape 350"/>
            <p:cNvSpPr/>
            <p:nvPr/>
          </p:nvSpPr>
          <p:spPr>
            <a:xfrm>
              <a:off x="6579329" y="51103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1" name="Shape 351"/>
            <p:cNvSpPr/>
            <p:nvPr/>
          </p:nvSpPr>
          <p:spPr>
            <a:xfrm>
              <a:off x="6647164" y="51802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2" name="Shape 352"/>
            <p:cNvSpPr/>
            <p:nvPr/>
          </p:nvSpPr>
          <p:spPr>
            <a:xfrm>
              <a:off x="6714999" y="52501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grpSp>
        <p:nvGrpSpPr>
          <p:cNvPr id="353" name="Shape 353"/>
          <p:cNvGrpSpPr/>
          <p:nvPr/>
        </p:nvGrpSpPr>
        <p:grpSpPr>
          <a:xfrm>
            <a:off x="2251752" y="5010143"/>
            <a:ext cx="698094" cy="840155"/>
            <a:chOff x="10507875" y="5372625"/>
            <a:chExt cx="784200" cy="915900"/>
          </a:xfrm>
        </p:grpSpPr>
        <p:sp>
          <p:nvSpPr>
            <p:cNvPr id="354" name="Shape 354"/>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5" name="Shape 355"/>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6" name="Shape 356"/>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357" name="Shape 357"/>
          <p:cNvPicPr preferRelativeResize="0"/>
          <p:nvPr/>
        </p:nvPicPr>
        <p:blipFill>
          <a:blip r:embed="rId3">
            <a:alphaModFix/>
          </a:blip>
          <a:stretch>
            <a:fillRect/>
          </a:stretch>
        </p:blipFill>
        <p:spPr>
          <a:xfrm>
            <a:off x="2271216" y="3689160"/>
            <a:ext cx="659167" cy="679231"/>
          </a:xfrm>
          <a:prstGeom prst="rect">
            <a:avLst/>
          </a:prstGeom>
          <a:noFill/>
          <a:ln>
            <a:noFill/>
          </a:ln>
        </p:spPr>
      </p:pic>
      <p:sp>
        <p:nvSpPr>
          <p:cNvPr id="358" name="Shape 358"/>
          <p:cNvSpPr/>
          <p:nvPr/>
        </p:nvSpPr>
        <p:spPr>
          <a:xfrm rot="1433183">
            <a:off x="2873432" y="4497264"/>
            <a:ext cx="1857384" cy="292141"/>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3139375" y="5289860"/>
            <a:ext cx="1487100" cy="252600"/>
          </a:xfrm>
          <a:prstGeom prst="rightArrow">
            <a:avLst>
              <a:gd name="adj1" fmla="val 50000"/>
              <a:gd name="adj2" fmla="val 6788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5804672" y="3813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1" name="Shape 361"/>
          <p:cNvSpPr/>
          <p:nvPr/>
        </p:nvSpPr>
        <p:spPr>
          <a:xfrm>
            <a:off x="5817822" y="5211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2" name="Shape 362"/>
          <p:cNvSpPr/>
          <p:nvPr/>
        </p:nvSpPr>
        <p:spPr>
          <a:xfrm rot="2699187">
            <a:off x="5656646" y="4522617"/>
            <a:ext cx="897106" cy="260185"/>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3" name="Shape 363"/>
          <p:cNvSpPr/>
          <p:nvPr/>
        </p:nvSpPr>
        <p:spPr>
          <a:xfrm rot="5400000">
            <a:off x="7842825" y="2729130"/>
            <a:ext cx="852300" cy="325800"/>
          </a:xfrm>
          <a:prstGeom prst="bentArrow">
            <a:avLst>
              <a:gd name="adj1" fmla="val 35992"/>
              <a:gd name="adj2" fmla="val 45477"/>
              <a:gd name="adj3" fmla="val 50000"/>
              <a:gd name="adj4" fmla="val 40436"/>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rot="5400000" flipH="1">
            <a:off x="7671720" y="4658030"/>
            <a:ext cx="721460" cy="813900"/>
          </a:xfrm>
          <a:prstGeom prst="bentArrow">
            <a:avLst>
              <a:gd name="adj1" fmla="val 13676"/>
              <a:gd name="adj2" fmla="val 17583"/>
              <a:gd name="adj3" fmla="val 21944"/>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rot="10800000" flipH="1">
            <a:off x="4321877" y="2760405"/>
            <a:ext cx="303048" cy="1872378"/>
          </a:xfrm>
          <a:prstGeom prst="bentArrow">
            <a:avLst>
              <a:gd name="adj1" fmla="val 38528"/>
              <a:gd name="adj2" fmla="val 41743"/>
              <a:gd name="adj3" fmla="val 45334"/>
              <a:gd name="adj4" fmla="val 43750"/>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txBox="1"/>
          <p:nvPr/>
        </p:nvSpPr>
        <p:spPr>
          <a:xfrm>
            <a:off x="7750409" y="3650014"/>
            <a:ext cx="1289700" cy="679200"/>
          </a:xfrm>
          <a:prstGeom prst="rect">
            <a:avLst/>
          </a:prstGeom>
          <a:noFill/>
          <a:ln>
            <a:noFill/>
          </a:ln>
        </p:spPr>
        <p:txBody>
          <a:bodyPr lIns="91425" tIns="91425" rIns="91425" bIns="91425" anchor="t" anchorCtr="0">
            <a:noAutofit/>
          </a:bodyPr>
          <a:lstStyle/>
          <a:p>
            <a:pPr lvl="0" algn="ctr">
              <a:spcBef>
                <a:spcPts val="0"/>
              </a:spcBef>
              <a:buNone/>
            </a:pPr>
            <a:r>
              <a:rPr lang="en" sz="1400" b="1" dirty="0"/>
              <a:t>Constructed System</a:t>
            </a:r>
          </a:p>
        </p:txBody>
      </p:sp>
      <p:grpSp>
        <p:nvGrpSpPr>
          <p:cNvPr id="5" name="Group 4"/>
          <p:cNvGrpSpPr/>
          <p:nvPr/>
        </p:nvGrpSpPr>
        <p:grpSpPr>
          <a:xfrm>
            <a:off x="4054470" y="1064065"/>
            <a:ext cx="4205050" cy="1620640"/>
            <a:chOff x="4054470" y="1064065"/>
            <a:chExt cx="4205050" cy="1620640"/>
          </a:xfrm>
        </p:grpSpPr>
        <p:sp>
          <p:nvSpPr>
            <p:cNvPr id="371"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369"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0"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2"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373"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374"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
        <p:nvSpPr>
          <p:cNvPr id="5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54" name="Shape 366"/>
          <p:cNvSpPr txBox="1"/>
          <p:nvPr/>
        </p:nvSpPr>
        <p:spPr>
          <a:xfrm>
            <a:off x="110064" y="6088687"/>
            <a:ext cx="8911157" cy="373228"/>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a:t>
            </a:r>
            <a:r>
              <a:rPr lang="en" dirty="0" smtClean="0"/>
              <a:t>&amp; application </a:t>
            </a:r>
            <a:r>
              <a:rPr lang="en" dirty="0"/>
              <a:t>model prescribe </a:t>
            </a:r>
            <a:r>
              <a:rPr lang="en" dirty="0" smtClean="0"/>
              <a:t>&amp; specify </a:t>
            </a:r>
            <a:r>
              <a:rPr lang="en" dirty="0"/>
              <a:t>the constructed </a:t>
            </a:r>
            <a:r>
              <a:rPr lang="en" dirty="0" smtClean="0"/>
              <a:t>system</a:t>
            </a:r>
            <a:endParaRPr lang="en" dirty="0"/>
          </a:p>
        </p:txBody>
      </p:sp>
      <p:sp>
        <p:nvSpPr>
          <p:cNvPr id="5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17608175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4" name="Shape 394"/>
          <p:cNvSpPr txBox="1"/>
          <p:nvPr/>
        </p:nvSpPr>
        <p:spPr>
          <a:xfrm>
            <a:off x="2709333" y="6083915"/>
            <a:ext cx="3725332"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a:t>
            </a:r>
            <a:r>
              <a:rPr lang="en" dirty="0" smtClean="0"/>
              <a:t>models interact</a:t>
            </a:r>
            <a:endParaRPr lang="en" dirty="0"/>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
        <p:nvSpPr>
          <p:cNvPr id="9" name="Cloud 8"/>
          <p:cNvSpPr/>
          <p:nvPr/>
        </p:nvSpPr>
        <p:spPr>
          <a:xfrm>
            <a:off x="1777153" y="1884954"/>
            <a:ext cx="6705600" cy="3992922"/>
          </a:xfrm>
          <a:prstGeom prst="cloud">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Mission Model</a:t>
            </a:r>
            <a:endParaRPr lang="en-US" dirty="0"/>
          </a:p>
        </p:txBody>
      </p:sp>
      <p:sp>
        <p:nvSpPr>
          <p:cNvPr id="11" name="Cloud 10"/>
          <p:cNvSpPr/>
          <p:nvPr/>
        </p:nvSpPr>
        <p:spPr>
          <a:xfrm>
            <a:off x="2487967" y="2856081"/>
            <a:ext cx="2101134" cy="118696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Component Model</a:t>
            </a:r>
            <a:endParaRPr lang="en-US" dirty="0"/>
          </a:p>
        </p:txBody>
      </p:sp>
      <p:sp>
        <p:nvSpPr>
          <p:cNvPr id="12" name="Cloud 11"/>
          <p:cNvSpPr/>
          <p:nvPr/>
        </p:nvSpPr>
        <p:spPr>
          <a:xfrm>
            <a:off x="4674224" y="2415396"/>
            <a:ext cx="2311973" cy="134812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Execution Environment Model</a:t>
            </a:r>
            <a:endParaRPr lang="en-US" dirty="0"/>
          </a:p>
        </p:txBody>
      </p:sp>
      <p:sp>
        <p:nvSpPr>
          <p:cNvPr id="13" name="Cloud 12"/>
          <p:cNvSpPr/>
          <p:nvPr/>
        </p:nvSpPr>
        <p:spPr>
          <a:xfrm>
            <a:off x="5404668" y="3621099"/>
            <a:ext cx="2311973" cy="135567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Network Connectivity Model</a:t>
            </a:r>
            <a:endParaRPr lang="en-US" dirty="0"/>
          </a:p>
        </p:txBody>
      </p:sp>
      <p:sp>
        <p:nvSpPr>
          <p:cNvPr id="14" name="Cloud 13"/>
          <p:cNvSpPr/>
          <p:nvPr/>
        </p:nvSpPr>
        <p:spPr>
          <a:xfrm>
            <a:off x="2330476" y="3789809"/>
            <a:ext cx="1853136" cy="118696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Topic Model</a:t>
            </a:r>
            <a:endParaRPr lang="en-US" dirty="0"/>
          </a:p>
        </p:txBody>
      </p:sp>
    </p:spTree>
    <p:extLst>
      <p:ext uri="{BB962C8B-B14F-4D97-AF65-F5344CB8AC3E}">
        <p14:creationId xmlns:p14="http://schemas.microsoft.com/office/powerpoint/2010/main" val="1042642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3</a:t>
            </a:fld>
            <a:endParaRPr lang="en-US"/>
          </a:p>
        </p:txBody>
      </p:sp>
      <p:grpSp>
        <p:nvGrpSpPr>
          <p:cNvPr id="40" name="Group 39"/>
          <p:cNvGrpSpPr/>
          <p:nvPr/>
        </p:nvGrpSpPr>
        <p:grpSpPr>
          <a:xfrm>
            <a:off x="2870495" y="1392603"/>
            <a:ext cx="3901654" cy="2885090"/>
            <a:chOff x="2366018" y="1944407"/>
            <a:chExt cx="3901654" cy="2885090"/>
          </a:xfrm>
        </p:grpSpPr>
        <p:sp>
          <p:nvSpPr>
            <p:cNvPr id="8" name="Rectangle 7"/>
            <p:cNvSpPr/>
            <p:nvPr/>
          </p:nvSpPr>
          <p:spPr>
            <a:xfrm>
              <a:off x="2366018"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6018"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961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5481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9841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42013"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42013"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8561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3081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07441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315682"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568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55928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80448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48079"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291677"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9167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3527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78047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024074"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3866304"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822485"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804921"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700686" y="1103575"/>
            <a:ext cx="0" cy="3594538"/>
          </a:xfrm>
          <a:prstGeom prst="line">
            <a:avLst/>
          </a:prstGeom>
          <a:ln w="28575">
            <a:solidFill>
              <a:srgbClr val="FF33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7472" y="142247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Platform Instantiation</a:t>
            </a:r>
            <a:endParaRPr lang="en-US" dirty="0">
              <a:latin typeface="Arial Narrow" panose="020B0606020202030204" pitchFamily="34" charset="0"/>
            </a:endParaRPr>
          </a:p>
        </p:txBody>
      </p:sp>
      <p:sp>
        <p:nvSpPr>
          <p:cNvPr id="39" name="Rectangular Callout 38"/>
          <p:cNvSpPr/>
          <p:nvPr/>
        </p:nvSpPr>
        <p:spPr>
          <a:xfrm>
            <a:off x="4758138" y="4835784"/>
            <a:ext cx="1217267" cy="367072"/>
          </a:xfrm>
          <a:prstGeom prst="wedgeRectCallout">
            <a:avLst>
              <a:gd name="adj1" fmla="val -53082"/>
              <a:gd name="adj2" fmla="val -109298"/>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We are here</a:t>
            </a:r>
            <a:endParaRPr lang="en-US" sz="1600" dirty="0">
              <a:solidFill>
                <a:schemeClr val="tx1"/>
              </a:solidFill>
            </a:endParaRPr>
          </a:p>
        </p:txBody>
      </p:sp>
      <p:sp>
        <p:nvSpPr>
          <p:cNvPr id="41" name="TextBox 40"/>
          <p:cNvSpPr txBox="1"/>
          <p:nvPr/>
        </p:nvSpPr>
        <p:spPr>
          <a:xfrm>
            <a:off x="217472" y="1754265"/>
            <a:ext cx="2768382"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Challenge Problem Definition</a:t>
            </a:r>
            <a:endParaRPr lang="en-US" dirty="0">
              <a:latin typeface="Arial Narrow" panose="020B0606020202030204" pitchFamily="34" charset="0"/>
            </a:endParaRPr>
          </a:p>
        </p:txBody>
      </p:sp>
      <p:sp>
        <p:nvSpPr>
          <p:cNvPr id="42" name="TextBox 41"/>
          <p:cNvSpPr txBox="1"/>
          <p:nvPr/>
        </p:nvSpPr>
        <p:spPr>
          <a:xfrm>
            <a:off x="217472" y="210182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Vocabulary/Ontology</a:t>
            </a:r>
            <a:endParaRPr lang="en-US" dirty="0">
              <a:latin typeface="Arial Narrow" panose="020B0606020202030204" pitchFamily="34" charset="0"/>
            </a:endParaRPr>
          </a:p>
        </p:txBody>
      </p:sp>
      <p:sp>
        <p:nvSpPr>
          <p:cNvPr id="43" name="TextBox 42"/>
          <p:cNvSpPr txBox="1"/>
          <p:nvPr/>
        </p:nvSpPr>
        <p:spPr>
          <a:xfrm>
            <a:off x="217472" y="2433615"/>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Environment Model</a:t>
            </a:r>
            <a:endParaRPr lang="en-US" dirty="0">
              <a:latin typeface="Arial Narrow" panose="020B0606020202030204" pitchFamily="34" charset="0"/>
            </a:endParaRPr>
          </a:p>
        </p:txBody>
      </p:sp>
      <p:sp>
        <p:nvSpPr>
          <p:cNvPr id="44" name="TextBox 43"/>
          <p:cNvSpPr txBox="1"/>
          <p:nvPr/>
        </p:nvSpPr>
        <p:spPr>
          <a:xfrm>
            <a:off x="217472" y="2796939"/>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Program Analysis</a:t>
            </a:r>
            <a:endParaRPr lang="en-US" dirty="0">
              <a:latin typeface="Arial Narrow" panose="020B0606020202030204" pitchFamily="34" charset="0"/>
            </a:endParaRPr>
          </a:p>
        </p:txBody>
      </p:sp>
      <p:sp>
        <p:nvSpPr>
          <p:cNvPr id="45" name="TextBox 44"/>
          <p:cNvSpPr txBox="1"/>
          <p:nvPr/>
        </p:nvSpPr>
        <p:spPr>
          <a:xfrm>
            <a:off x="217472" y="3112968"/>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Resource DSL</a:t>
            </a:r>
            <a:endParaRPr lang="en-US" dirty="0">
              <a:latin typeface="Arial Narrow" panose="020B0606020202030204" pitchFamily="34" charset="0"/>
            </a:endParaRPr>
          </a:p>
        </p:txBody>
      </p:sp>
      <p:sp>
        <p:nvSpPr>
          <p:cNvPr id="46" name="TextBox 45"/>
          <p:cNvSpPr txBox="1"/>
          <p:nvPr/>
        </p:nvSpPr>
        <p:spPr>
          <a:xfrm>
            <a:off x="217472" y="3713131"/>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CP in DAS</a:t>
            </a:r>
            <a:endParaRPr lang="en-US" dirty="0">
              <a:latin typeface="Arial Narrow" panose="020B0606020202030204" pitchFamily="34" charset="0"/>
            </a:endParaRPr>
          </a:p>
        </p:txBody>
      </p:sp>
      <p:sp>
        <p:nvSpPr>
          <p:cNvPr id="47" name="TextBox 46"/>
          <p:cNvSpPr txBox="1"/>
          <p:nvPr/>
        </p:nvSpPr>
        <p:spPr>
          <a:xfrm>
            <a:off x="217472" y="3414230"/>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DAS</a:t>
            </a:r>
            <a:endParaRPr lang="en-US" dirty="0">
              <a:latin typeface="Arial Narrow" panose="020B0606020202030204" pitchFamily="34" charset="0"/>
            </a:endParaRPr>
          </a:p>
        </p:txBody>
      </p:sp>
      <p:sp>
        <p:nvSpPr>
          <p:cNvPr id="48" name="TextBox 47"/>
          <p:cNvSpPr txBox="1"/>
          <p:nvPr/>
        </p:nvSpPr>
        <p:spPr>
          <a:xfrm>
            <a:off x="217472" y="4013758"/>
            <a:ext cx="2869718"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Adaptation/CP Enhancements</a:t>
            </a:r>
            <a:endParaRPr lang="en-US" dirty="0">
              <a:latin typeface="Arial Narrow" panose="020B0606020202030204" pitchFamily="34" charset="0"/>
            </a:endParaRPr>
          </a:p>
        </p:txBody>
      </p:sp>
      <p:sp>
        <p:nvSpPr>
          <p:cNvPr id="49" name="TextBox 48"/>
          <p:cNvSpPr txBox="1"/>
          <p:nvPr/>
        </p:nvSpPr>
        <p:spPr>
          <a:xfrm>
            <a:off x="273525" y="5141499"/>
            <a:ext cx="3256863" cy="923330"/>
          </a:xfrm>
          <a:prstGeom prst="rect">
            <a:avLst/>
          </a:prstGeom>
          <a:noFill/>
        </p:spPr>
        <p:txBody>
          <a:bodyPr wrap="square" rtlCol="0">
            <a:spAutoFit/>
          </a:bodyPr>
          <a:lstStyle/>
          <a:p>
            <a:r>
              <a:rPr lang="en-US" dirty="0" smtClean="0"/>
              <a:t>Publications:</a:t>
            </a:r>
            <a:endParaRPr lang="en-US" dirty="0" smtClean="0"/>
          </a:p>
          <a:p>
            <a:r>
              <a:rPr lang="en-US" dirty="0" smtClean="0"/>
              <a:t>3 accepted</a:t>
            </a:r>
          </a:p>
          <a:p>
            <a:r>
              <a:rPr lang="en-US" dirty="0" smtClean="0"/>
              <a:t>6 </a:t>
            </a:r>
            <a:r>
              <a:rPr lang="en-US" dirty="0" smtClean="0"/>
              <a:t>submitted </a:t>
            </a:r>
            <a:endParaRPr lang="en-US" dirty="0"/>
          </a:p>
        </p:txBody>
      </p:sp>
      <p:sp>
        <p:nvSpPr>
          <p:cNvPr id="50" name="Rectangle 49"/>
          <p:cNvSpPr/>
          <p:nvPr/>
        </p:nvSpPr>
        <p:spPr>
          <a:xfrm>
            <a:off x="6862417" y="1392603"/>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862417" y="172439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862417" y="206506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62417" y="2396857"/>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862417" y="2726996"/>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862417" y="3051151"/>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862417" y="3384822"/>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862417" y="4015882"/>
            <a:ext cx="497566" cy="27432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2417" y="3699489"/>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7513313" y="3999908"/>
            <a:ext cx="1610121" cy="338554"/>
          </a:xfrm>
          <a:prstGeom prst="rect">
            <a:avLst/>
          </a:prstGeom>
          <a:noFill/>
        </p:spPr>
        <p:txBody>
          <a:bodyPr wrap="square" rtlCol="0">
            <a:spAutoFit/>
          </a:bodyPr>
          <a:lstStyle/>
          <a:p>
            <a:r>
              <a:rPr lang="en-US" sz="1600" dirty="0" smtClean="0">
                <a:latin typeface="Arial Narrow" panose="020B0606020202030204" pitchFamily="34" charset="0"/>
              </a:rPr>
              <a:t>Recently Started</a:t>
            </a:r>
            <a:endParaRPr lang="en-US" sz="1600" dirty="0">
              <a:latin typeface="Arial Narrow" panose="020B0606020202030204" pitchFamily="34" charset="0"/>
            </a:endParaRPr>
          </a:p>
        </p:txBody>
      </p:sp>
      <p:sp>
        <p:nvSpPr>
          <p:cNvPr id="61" name="TextBox 60"/>
          <p:cNvSpPr txBox="1"/>
          <p:nvPr/>
        </p:nvSpPr>
        <p:spPr>
          <a:xfrm>
            <a:off x="7744767" y="2629201"/>
            <a:ext cx="1147211" cy="1077218"/>
          </a:xfrm>
          <a:prstGeom prst="rect">
            <a:avLst/>
          </a:prstGeom>
          <a:noFill/>
        </p:spPr>
        <p:txBody>
          <a:bodyPr wrap="square" rtlCol="0">
            <a:spAutoFit/>
          </a:bodyPr>
          <a:lstStyle/>
          <a:p>
            <a:r>
              <a:rPr lang="en-US" sz="1600" dirty="0" smtClean="0">
                <a:latin typeface="Arial Narrow" panose="020B0606020202030204" pitchFamily="34" charset="0"/>
              </a:rPr>
              <a:t>Ongoing work, initial capabilities developed</a:t>
            </a:r>
            <a:endParaRPr lang="en-US" sz="1600" dirty="0">
              <a:latin typeface="Arial Narrow" panose="020B0606020202030204" pitchFamily="34" charset="0"/>
            </a:endParaRPr>
          </a:p>
        </p:txBody>
      </p:sp>
      <p:sp>
        <p:nvSpPr>
          <p:cNvPr id="62" name="TextBox 61"/>
          <p:cNvSpPr txBox="1"/>
          <p:nvPr/>
        </p:nvSpPr>
        <p:spPr>
          <a:xfrm>
            <a:off x="7696339" y="1623955"/>
            <a:ext cx="1147211" cy="584775"/>
          </a:xfrm>
          <a:prstGeom prst="rect">
            <a:avLst/>
          </a:prstGeom>
          <a:noFill/>
        </p:spPr>
        <p:txBody>
          <a:bodyPr wrap="square" rtlCol="0">
            <a:spAutoFit/>
          </a:bodyPr>
          <a:lstStyle/>
          <a:p>
            <a:r>
              <a:rPr lang="en-US" sz="1600" dirty="0" smtClean="0">
                <a:latin typeface="Arial Narrow" panose="020B0606020202030204" pitchFamily="34" charset="0"/>
              </a:rPr>
              <a:t>Reasonably complete</a:t>
            </a:r>
            <a:endParaRPr lang="en-US" sz="1600" dirty="0">
              <a:latin typeface="Arial Narrow" panose="020B0606020202030204" pitchFamily="34" charset="0"/>
            </a:endParaRPr>
          </a:p>
        </p:txBody>
      </p:sp>
      <p:cxnSp>
        <p:nvCxnSpPr>
          <p:cNvPr id="64" name="Straight Connector 63"/>
          <p:cNvCxnSpPr/>
          <p:nvPr/>
        </p:nvCxnSpPr>
        <p:spPr>
          <a:xfrm flipV="1">
            <a:off x="2890309" y="1580133"/>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890309" y="1905999"/>
            <a:ext cx="8229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890309" y="2224496"/>
            <a:ext cx="182880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405327" y="2566088"/>
            <a:ext cx="12801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3137305" y="2914118"/>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37305" y="3224219"/>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602892" y="3536228"/>
            <a:ext cx="10972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060606" y="3833017"/>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4326025" y="4117827"/>
            <a:ext cx="3657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822485" y="1930646"/>
            <a:ext cx="82296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719109" y="2210728"/>
            <a:ext cx="10972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719109" y="2550322"/>
            <a:ext cx="15544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700172" y="2914118"/>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685487" y="3224219"/>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719109" y="3523262"/>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719109" y="3817251"/>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4701253" y="4114568"/>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81" name="Rectangular Callout 80"/>
          <p:cNvSpPr/>
          <p:nvPr/>
        </p:nvSpPr>
        <p:spPr>
          <a:xfrm>
            <a:off x="2782128" y="4751693"/>
            <a:ext cx="1263279" cy="703176"/>
          </a:xfrm>
          <a:prstGeom prst="wedgeRectCallout">
            <a:avLst>
              <a:gd name="adj1" fmla="val 33882"/>
              <a:gd name="adj2" fmla="val -10276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Apr Site Visit End to end Demo</a:t>
            </a:r>
            <a:endParaRPr lang="en-US" sz="1600" dirty="0">
              <a:solidFill>
                <a:schemeClr val="tx1"/>
              </a:solidFill>
            </a:endParaRPr>
          </a:p>
        </p:txBody>
      </p:sp>
    </p:spTree>
    <p:extLst>
      <p:ext uri="{BB962C8B-B14F-4D97-AF65-F5344CB8AC3E}">
        <p14:creationId xmlns:p14="http://schemas.microsoft.com/office/powerpoint/2010/main" val="4194323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Shape 401"/>
          <p:cNvSpPr txBox="1"/>
          <p:nvPr/>
        </p:nvSpPr>
        <p:spPr>
          <a:xfrm>
            <a:off x="321650" y="4028224"/>
            <a:ext cx="3884590" cy="1769072"/>
          </a:xfrm>
          <a:prstGeom prst="rect">
            <a:avLst/>
          </a:prstGeom>
          <a:noFill/>
          <a:ln>
            <a:noFill/>
          </a:ln>
        </p:spPr>
        <p:txBody>
          <a:bodyPr lIns="91425" tIns="91425" rIns="91425" bIns="91425" anchor="t" anchorCtr="0">
            <a:noAutofit/>
          </a:bodyPr>
          <a:lstStyle/>
          <a:p>
            <a:pPr lvl="0">
              <a:spcBef>
                <a:spcPts val="0"/>
              </a:spcBef>
              <a:spcAft>
                <a:spcPts val="600"/>
              </a:spcAft>
              <a:buClr>
                <a:schemeClr val="dk1"/>
              </a:buClr>
              <a:buSzPct val="61111"/>
            </a:pPr>
            <a:r>
              <a:rPr lang="en" dirty="0">
                <a:solidFill>
                  <a:srgbClr val="980000"/>
                </a:solidFill>
              </a:rPr>
              <a:t>Execution Environment model</a:t>
            </a:r>
          </a:p>
          <a:p>
            <a:pPr marL="233363" lvl="0" indent="-233363">
              <a:spcBef>
                <a:spcPts val="0"/>
              </a:spcBef>
              <a:spcAft>
                <a:spcPts val="600"/>
              </a:spcAft>
              <a:buFont typeface="Arial" panose="020B0604020202020204" pitchFamily="34" charset="0"/>
              <a:buChar char="•"/>
            </a:pPr>
            <a:r>
              <a:rPr lang="en" dirty="0">
                <a:solidFill>
                  <a:schemeClr val="dk1"/>
                </a:solidFill>
              </a:rPr>
              <a:t>How are packages combined to form execution environments suitable for deployment to </a:t>
            </a:r>
            <a:r>
              <a:rPr lang="en" dirty="0" smtClean="0">
                <a:solidFill>
                  <a:schemeClr val="dk1"/>
                </a:solidFill>
              </a:rPr>
              <a:t>devices</a:t>
            </a:r>
            <a:endParaRPr lang="en" dirty="0">
              <a:solidFill>
                <a:schemeClr val="dk1"/>
              </a:solidFill>
            </a:endParaRPr>
          </a:p>
        </p:txBody>
      </p:sp>
      <p:pic>
        <p:nvPicPr>
          <p:cNvPr id="402" name="Shape 402" descr="package.png"/>
          <p:cNvPicPr preferRelativeResize="0"/>
          <p:nvPr/>
        </p:nvPicPr>
        <p:blipFill>
          <a:blip r:embed="rId3">
            <a:alphaModFix/>
          </a:blip>
          <a:stretch>
            <a:fillRect/>
          </a:stretch>
        </p:blipFill>
        <p:spPr>
          <a:xfrm>
            <a:off x="4437088" y="2359679"/>
            <a:ext cx="4346909" cy="2778883"/>
          </a:xfrm>
          <a:prstGeom prst="rect">
            <a:avLst/>
          </a:prstGeom>
          <a:noFill/>
          <a:ln>
            <a:noFill/>
          </a:ln>
        </p:spPr>
      </p:pic>
      <p:sp>
        <p:nvSpPr>
          <p:cNvPr id="403" name="Shape 403"/>
          <p:cNvSpPr txBox="1"/>
          <p:nvPr/>
        </p:nvSpPr>
        <p:spPr>
          <a:xfrm>
            <a:off x="575000" y="6053935"/>
            <a:ext cx="8239800"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a:t>The components are combined to form packages for specific purposes.</a:t>
            </a:r>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32773683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p:nvPr/>
        </p:nvSpPr>
        <p:spPr>
          <a:xfrm>
            <a:off x="326317" y="4041785"/>
            <a:ext cx="3438000" cy="1116900"/>
          </a:xfrm>
          <a:prstGeom prst="rect">
            <a:avLst/>
          </a:prstGeom>
          <a:noFill/>
          <a:ln>
            <a:noFill/>
          </a:ln>
        </p:spPr>
        <p:txBody>
          <a:bodyPr lIns="91425" tIns="91425" rIns="91425" bIns="91425" anchor="t" anchorCtr="0">
            <a:noAutofit/>
          </a:bodyPr>
          <a:lstStyle/>
          <a:p>
            <a:pPr lvl="0" rtl="0">
              <a:spcBef>
                <a:spcPts val="0"/>
              </a:spcBef>
              <a:spcAft>
                <a:spcPts val="600"/>
              </a:spcAft>
              <a:buNone/>
            </a:pPr>
            <a:r>
              <a:rPr lang="en" sz="1800" dirty="0">
                <a:solidFill>
                  <a:srgbClr val="980000"/>
                </a:solidFill>
              </a:rPr>
              <a:t>Network topology model</a:t>
            </a:r>
          </a:p>
          <a:p>
            <a:pPr marL="233363" lvl="0" indent="-233363" rtl="0">
              <a:spcBef>
                <a:spcPts val="0"/>
              </a:spcBef>
              <a:spcAft>
                <a:spcPts val="600"/>
              </a:spcAft>
              <a:buFont typeface="Arial" panose="020B0604020202020204" pitchFamily="34" charset="0"/>
              <a:buChar char="•"/>
            </a:pPr>
            <a:r>
              <a:rPr lang="en" sz="1800" dirty="0">
                <a:solidFill>
                  <a:schemeClr val="dk1"/>
                </a:solidFill>
              </a:rPr>
              <a:t>Along what paths are devices able to communicate?</a:t>
            </a:r>
          </a:p>
        </p:txBody>
      </p:sp>
      <p:pic>
        <p:nvPicPr>
          <p:cNvPr id="411" name="Shape 411" descr="network.png"/>
          <p:cNvPicPr preferRelativeResize="0"/>
          <p:nvPr/>
        </p:nvPicPr>
        <p:blipFill>
          <a:blip r:embed="rId3">
            <a:alphaModFix/>
          </a:blip>
          <a:stretch>
            <a:fillRect/>
          </a:stretch>
        </p:blipFill>
        <p:spPr>
          <a:xfrm>
            <a:off x="4879174" y="1185535"/>
            <a:ext cx="3438000" cy="4660630"/>
          </a:xfrm>
          <a:prstGeom prst="rect">
            <a:avLst/>
          </a:prstGeom>
          <a:noFill/>
          <a:ln>
            <a:noFill/>
          </a:ln>
        </p:spPr>
      </p:pic>
      <p:sp>
        <p:nvSpPr>
          <p:cNvPr id="412" name="Shape 412"/>
          <p:cNvSpPr txBox="1"/>
          <p:nvPr/>
        </p:nvSpPr>
        <p:spPr>
          <a:xfrm>
            <a:off x="1024464" y="6053934"/>
            <a:ext cx="7128934"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network </a:t>
            </a:r>
            <a:r>
              <a:rPr lang="en" dirty="0" smtClean="0"/>
              <a:t>topology model names </a:t>
            </a:r>
            <a:r>
              <a:rPr lang="en" dirty="0"/>
              <a:t>hardware &amp; their </a:t>
            </a:r>
            <a:r>
              <a:rPr lang="en" dirty="0" smtClean="0"/>
              <a:t>locations</a:t>
            </a:r>
            <a:endParaRPr lang="en" dirty="0"/>
          </a:p>
        </p:txBody>
      </p:sp>
      <p:sp>
        <p:nvSpPr>
          <p:cNvPr id="8"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9" name="Shape 302"/>
          <p:cNvSpPr txBox="1">
            <a:spLocks/>
          </p:cNvSpPr>
          <p:nvPr/>
        </p:nvSpPr>
        <p:spPr>
          <a:xfrm>
            <a:off x="0" y="965393"/>
            <a:ext cx="4014100" cy="1984500"/>
          </a:xfrm>
          <a:prstGeom prst="rect">
            <a:avLst/>
          </a:prstGeom>
        </p:spPr>
        <p:txBody>
          <a:bodyPr lIns="91425" tIns="91425" rIns="91425" bIns="91425" anchor="t" anchorCtr="0">
            <a:noAutofit/>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spcBef>
                <a:spcPts val="0"/>
              </a:spcBef>
              <a:spcAft>
                <a:spcPts val="600"/>
              </a:spcAft>
              <a:buSzPct val="100000"/>
            </a:pPr>
            <a:r>
              <a:rPr lang="en-US" sz="1800" dirty="0" smtClean="0">
                <a:solidFill>
                  <a:schemeClr val="bg1">
                    <a:lumMod val="75000"/>
                  </a:schemeClr>
                </a:solidFill>
              </a:rPr>
              <a:t>What is the ecosystem?</a:t>
            </a:r>
          </a:p>
          <a:p>
            <a:pPr marL="228600" indent="-228600">
              <a:spcBef>
                <a:spcPts val="0"/>
              </a:spcBef>
              <a:spcAft>
                <a:spcPts val="600"/>
              </a:spcAft>
              <a:buSzPct val="100000"/>
            </a:pPr>
            <a:r>
              <a:rPr lang="en-US" sz="1800" dirty="0" smtClean="0">
                <a:solidFill>
                  <a:schemeClr val="bg1">
                    <a:lumMod val="75000"/>
                  </a:schemeClr>
                </a:solidFill>
              </a:rPr>
              <a:t>Why is the ecosystem important?</a:t>
            </a:r>
          </a:p>
          <a:p>
            <a:pPr marL="228600" indent="-228600">
              <a:spcBef>
                <a:spcPts val="0"/>
              </a:spcBef>
              <a:spcAft>
                <a:spcPts val="600"/>
              </a:spcAft>
              <a:buSzPct val="100000"/>
            </a:pPr>
            <a:r>
              <a:rPr lang="en-US" sz="1800" dirty="0" smtClean="0"/>
              <a:t>What have we done to model the ecosystem?</a:t>
            </a:r>
          </a:p>
          <a:p>
            <a:pPr marL="228600" indent="-228600">
              <a:spcBef>
                <a:spcPts val="0"/>
              </a:spcBef>
              <a:spcAft>
                <a:spcPts val="600"/>
              </a:spcAft>
              <a:buSzPct val="100000"/>
            </a:pPr>
            <a:r>
              <a:rPr lang="en-US" sz="1800" dirty="0" smtClean="0">
                <a:solidFill>
                  <a:schemeClr val="bg1">
                    <a:lumMod val="75000"/>
                  </a:schemeClr>
                </a:solidFill>
              </a:rPr>
              <a:t>What next?</a:t>
            </a:r>
          </a:p>
          <a:p>
            <a:pPr>
              <a:spcBef>
                <a:spcPts val="0"/>
              </a:spcBef>
              <a:spcAft>
                <a:spcPts val="600"/>
              </a:spcAft>
              <a:buFont typeface="Arial" charset="0"/>
              <a:buNone/>
            </a:pPr>
            <a:endParaRPr lang="en-US" sz="1600" dirty="0"/>
          </a:p>
        </p:txBody>
      </p:sp>
    </p:spTree>
    <p:extLst>
      <p:ext uri="{BB962C8B-B14F-4D97-AF65-F5344CB8AC3E}">
        <p14:creationId xmlns:p14="http://schemas.microsoft.com/office/powerpoint/2010/main" val="1348634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4" name="Shape 384"/>
          <p:cNvSpPr txBox="1"/>
          <p:nvPr/>
        </p:nvSpPr>
        <p:spPr>
          <a:xfrm>
            <a:off x="311703" y="4024852"/>
            <a:ext cx="3438000" cy="20565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dirty="0">
                <a:solidFill>
                  <a:srgbClr val="980000"/>
                </a:solidFill>
              </a:rPr>
              <a:t>Mission model</a:t>
            </a:r>
          </a:p>
          <a:p>
            <a:pPr marL="233363" lvl="0" indent="-233363" rtl="0">
              <a:lnSpc>
                <a:spcPct val="115000"/>
              </a:lnSpc>
              <a:spcBef>
                <a:spcPts val="0"/>
              </a:spcBef>
              <a:buFont typeface="Arial" panose="020B0604020202020204" pitchFamily="34" charset="0"/>
              <a:buChar char="•"/>
            </a:pPr>
            <a:r>
              <a:rPr lang="en" sz="1800" dirty="0">
                <a:solidFill>
                  <a:schemeClr val="dk1"/>
                </a:solidFill>
              </a:rPr>
              <a:t>Where do messages originate? </a:t>
            </a:r>
          </a:p>
          <a:p>
            <a:pPr marL="233363" lvl="0" indent="-233363" rtl="0">
              <a:lnSpc>
                <a:spcPct val="115000"/>
              </a:lnSpc>
              <a:spcBef>
                <a:spcPts val="0"/>
              </a:spcBef>
              <a:buFont typeface="Arial" panose="020B0604020202020204" pitchFamily="34" charset="0"/>
              <a:buChar char="•"/>
            </a:pPr>
            <a:r>
              <a:rPr lang="en" sz="1800" dirty="0">
                <a:solidFill>
                  <a:schemeClr val="dk1"/>
                </a:solidFill>
              </a:rPr>
              <a:t>To whom are they directed?</a:t>
            </a:r>
          </a:p>
        </p:txBody>
      </p:sp>
      <p:pic>
        <p:nvPicPr>
          <p:cNvPr id="381" name="Shape 381"/>
          <p:cNvPicPr preferRelativeResize="0"/>
          <p:nvPr/>
        </p:nvPicPr>
        <p:blipFill>
          <a:blip r:embed="rId3">
            <a:alphaModFix/>
          </a:blip>
          <a:stretch>
            <a:fillRect/>
          </a:stretch>
        </p:blipFill>
        <p:spPr>
          <a:xfrm>
            <a:off x="3721419" y="967390"/>
            <a:ext cx="3712408" cy="1635560"/>
          </a:xfrm>
          <a:prstGeom prst="rect">
            <a:avLst/>
          </a:prstGeom>
          <a:noFill/>
          <a:ln>
            <a:noFill/>
          </a:ln>
        </p:spPr>
      </p:pic>
      <p:pic>
        <p:nvPicPr>
          <p:cNvPr id="382" name="Shape 382"/>
          <p:cNvPicPr preferRelativeResize="0"/>
          <p:nvPr/>
        </p:nvPicPr>
        <p:blipFill>
          <a:blip r:embed="rId4">
            <a:alphaModFix/>
          </a:blip>
          <a:stretch>
            <a:fillRect/>
          </a:stretch>
        </p:blipFill>
        <p:spPr>
          <a:xfrm>
            <a:off x="3588566" y="4380186"/>
            <a:ext cx="3978114" cy="1478160"/>
          </a:xfrm>
          <a:prstGeom prst="rect">
            <a:avLst/>
          </a:prstGeom>
          <a:noFill/>
          <a:ln>
            <a:noFill/>
          </a:ln>
        </p:spPr>
      </p:pic>
      <p:pic>
        <p:nvPicPr>
          <p:cNvPr id="383" name="Shape 383"/>
          <p:cNvPicPr preferRelativeResize="0"/>
          <p:nvPr/>
        </p:nvPicPr>
        <p:blipFill>
          <a:blip r:embed="rId5">
            <a:alphaModFix/>
          </a:blip>
          <a:stretch>
            <a:fillRect/>
          </a:stretch>
        </p:blipFill>
        <p:spPr>
          <a:xfrm>
            <a:off x="5056367" y="2562620"/>
            <a:ext cx="3978121" cy="1817566"/>
          </a:xfrm>
          <a:prstGeom prst="rect">
            <a:avLst/>
          </a:prstGeom>
          <a:noFill/>
          <a:ln>
            <a:noFill/>
          </a:ln>
        </p:spPr>
      </p:pic>
      <p:sp>
        <p:nvSpPr>
          <p:cNvPr id="385" name="Shape 385"/>
          <p:cNvSpPr txBox="1"/>
          <p:nvPr/>
        </p:nvSpPr>
        <p:spPr>
          <a:xfrm>
            <a:off x="2243671" y="6113895"/>
            <a:ext cx="4656667"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Build a mega-model including </a:t>
            </a:r>
            <a:r>
              <a:rPr lang="en" dirty="0" smtClean="0"/>
              <a:t>cross-cuts</a:t>
            </a:r>
            <a:endParaRPr lang="en" dirty="0"/>
          </a:p>
        </p:txBody>
      </p:sp>
      <p:sp>
        <p:nvSpPr>
          <p:cNvPr id="12"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10"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254237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Shape 418"/>
          <p:cNvSpPr txBox="1">
            <a:spLocks noGrp="1"/>
          </p:cNvSpPr>
          <p:nvPr>
            <p:ph type="body" idx="1"/>
          </p:nvPr>
        </p:nvSpPr>
        <p:spPr>
          <a:xfrm>
            <a:off x="235500" y="3072604"/>
            <a:ext cx="4031700" cy="2674098"/>
          </a:xfrm>
          <a:prstGeom prst="rect">
            <a:avLst/>
          </a:prstGeom>
        </p:spPr>
        <p:txBody>
          <a:bodyPr lIns="91425" tIns="91425" rIns="91425" bIns="91425" anchor="t" anchorCtr="0">
            <a:noAutofit/>
          </a:bodyPr>
          <a:lstStyle/>
          <a:p>
            <a:pPr marL="228600" lvl="0" indent="-228600">
              <a:spcBef>
                <a:spcPts val="0"/>
              </a:spcBef>
              <a:spcAft>
                <a:spcPts val="600"/>
              </a:spcAft>
            </a:pPr>
            <a:r>
              <a:rPr lang="en" sz="1800" dirty="0"/>
              <a:t>Formal methods</a:t>
            </a:r>
          </a:p>
          <a:p>
            <a:pPr marL="228600" lvl="0" indent="-228600">
              <a:spcBef>
                <a:spcPts val="0"/>
              </a:spcBef>
              <a:spcAft>
                <a:spcPts val="600"/>
              </a:spcAft>
            </a:pPr>
            <a:r>
              <a:rPr lang="en" sz="1800" dirty="0"/>
              <a:t>Type systems (DSL)</a:t>
            </a:r>
          </a:p>
          <a:p>
            <a:pPr marL="228600" lvl="0" indent="-228600">
              <a:spcBef>
                <a:spcPts val="0"/>
              </a:spcBef>
              <a:spcAft>
                <a:spcPts val="600"/>
              </a:spcAft>
            </a:pPr>
            <a:r>
              <a:rPr lang="en" sz="1800" b="1" dirty="0" smtClean="0"/>
              <a:t>Construction following specification</a:t>
            </a:r>
            <a:endParaRPr lang="en" sz="1800" b="1" dirty="0"/>
          </a:p>
          <a:p>
            <a:pPr marL="228600" lvl="0" indent="-228600">
              <a:spcBef>
                <a:spcPts val="0"/>
              </a:spcBef>
              <a:spcAft>
                <a:spcPts val="600"/>
              </a:spcAft>
            </a:pPr>
            <a:r>
              <a:rPr lang="en" sz="1800" dirty="0"/>
              <a:t>Property-based </a:t>
            </a:r>
            <a:r>
              <a:rPr lang="en" sz="1800" dirty="0" smtClean="0"/>
              <a:t>testing &amp; survey</a:t>
            </a:r>
            <a:endParaRPr lang="en" sz="1800" dirty="0"/>
          </a:p>
          <a:p>
            <a:pPr marL="228600" lvl="0" indent="-228600" rtl="0">
              <a:spcBef>
                <a:spcPts val="0"/>
              </a:spcBef>
              <a:spcAft>
                <a:spcPts val="600"/>
              </a:spcAft>
            </a:pPr>
            <a:r>
              <a:rPr lang="en" sz="1800" dirty="0" smtClean="0"/>
              <a:t>Run time observation &amp; measurement</a:t>
            </a:r>
            <a:endParaRPr lang="en" sz="1800" dirty="0"/>
          </a:p>
          <a:p>
            <a:pPr marL="228600" indent="-228600">
              <a:spcAft>
                <a:spcPts val="600"/>
              </a:spcAft>
            </a:pPr>
            <a:endParaRPr sz="1800" dirty="0"/>
          </a:p>
        </p:txBody>
      </p:sp>
      <p:pic>
        <p:nvPicPr>
          <p:cNvPr id="419" name="Shape 419"/>
          <p:cNvPicPr preferRelativeResize="0"/>
          <p:nvPr/>
        </p:nvPicPr>
        <p:blipFill>
          <a:blip r:embed="rId3">
            <a:alphaModFix/>
          </a:blip>
          <a:stretch>
            <a:fillRect/>
          </a:stretch>
        </p:blipFill>
        <p:spPr>
          <a:xfrm>
            <a:off x="4022211" y="1086345"/>
            <a:ext cx="3441501" cy="1673286"/>
          </a:xfrm>
          <a:prstGeom prst="rect">
            <a:avLst/>
          </a:prstGeom>
          <a:noFill/>
          <a:ln>
            <a:noFill/>
          </a:ln>
        </p:spPr>
      </p:pic>
      <p:pic>
        <p:nvPicPr>
          <p:cNvPr id="420" name="Shape 420"/>
          <p:cNvPicPr preferRelativeResize="0"/>
          <p:nvPr/>
        </p:nvPicPr>
        <p:blipFill>
          <a:blip r:embed="rId4">
            <a:alphaModFix/>
          </a:blip>
          <a:stretch>
            <a:fillRect/>
          </a:stretch>
        </p:blipFill>
        <p:spPr>
          <a:xfrm>
            <a:off x="4737250" y="3468909"/>
            <a:ext cx="3687823" cy="1859489"/>
          </a:xfrm>
          <a:prstGeom prst="rect">
            <a:avLst/>
          </a:prstGeom>
          <a:noFill/>
          <a:ln>
            <a:noFill/>
          </a:ln>
        </p:spPr>
      </p:pic>
      <p:sp>
        <p:nvSpPr>
          <p:cNvPr id="421" name="Shape 421"/>
          <p:cNvSpPr txBox="1"/>
          <p:nvPr/>
        </p:nvSpPr>
        <p:spPr>
          <a:xfrm>
            <a:off x="4350625" y="2639699"/>
            <a:ext cx="3113100" cy="615483"/>
          </a:xfrm>
          <a:prstGeom prst="rect">
            <a:avLst/>
          </a:prstGeom>
          <a:noFill/>
          <a:ln>
            <a:noFill/>
          </a:ln>
        </p:spPr>
        <p:txBody>
          <a:bodyPr lIns="91425" tIns="91425" rIns="91425" bIns="91425" anchor="t" anchorCtr="0">
            <a:noAutofit/>
          </a:bodyPr>
          <a:lstStyle/>
          <a:p>
            <a:pPr lvl="0">
              <a:spcBef>
                <a:spcPts val="0"/>
              </a:spcBef>
              <a:buNone/>
            </a:pPr>
            <a:r>
              <a:rPr lang="en" i="1" dirty="0"/>
              <a:t>Generate script to deploy software to specific devices</a:t>
            </a:r>
          </a:p>
        </p:txBody>
      </p:sp>
      <p:sp>
        <p:nvSpPr>
          <p:cNvPr id="422" name="Shape 422"/>
          <p:cNvSpPr txBox="1"/>
          <p:nvPr/>
        </p:nvSpPr>
        <p:spPr>
          <a:xfrm>
            <a:off x="4737250" y="5117302"/>
            <a:ext cx="3687823" cy="730929"/>
          </a:xfrm>
          <a:prstGeom prst="rect">
            <a:avLst/>
          </a:prstGeom>
          <a:noFill/>
          <a:ln>
            <a:noFill/>
          </a:ln>
        </p:spPr>
        <p:txBody>
          <a:bodyPr lIns="91425" tIns="91425" rIns="91425" bIns="91425" anchor="t" anchorCtr="0">
            <a:noAutofit/>
          </a:bodyPr>
          <a:lstStyle/>
          <a:p>
            <a:pPr lvl="0" rtl="0">
              <a:spcBef>
                <a:spcPts val="0"/>
              </a:spcBef>
              <a:buNone/>
            </a:pPr>
            <a:r>
              <a:rPr lang="en" i="1" dirty="0"/>
              <a:t>Construct logger configuration to </a:t>
            </a:r>
            <a:r>
              <a:rPr lang="en" i="1" dirty="0" smtClean="0"/>
              <a:t>record &amp; monitor </a:t>
            </a:r>
            <a:r>
              <a:rPr lang="en" i="1" dirty="0"/>
              <a:t>key </a:t>
            </a:r>
            <a:r>
              <a:rPr lang="en" i="1" dirty="0" smtClean="0"/>
              <a:t>metrics</a:t>
            </a:r>
            <a:endParaRPr lang="en" i="1" dirty="0"/>
          </a:p>
        </p:txBody>
      </p:sp>
      <p:sp>
        <p:nvSpPr>
          <p:cNvPr id="425" name="Shape 425"/>
          <p:cNvSpPr txBox="1"/>
          <p:nvPr/>
        </p:nvSpPr>
        <p:spPr>
          <a:xfrm>
            <a:off x="355598" y="6051991"/>
            <a:ext cx="8408400"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mega-model specifies behavior for the constructed </a:t>
            </a:r>
            <a:r>
              <a:rPr lang="en" dirty="0" smtClean="0"/>
              <a:t>system</a:t>
            </a:r>
            <a:endParaRPr lang="en" dirty="0"/>
          </a:p>
        </p:txBody>
      </p:sp>
      <p:sp>
        <p:nvSpPr>
          <p:cNvPr id="14"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11"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t>What next?</a:t>
            </a:r>
          </a:p>
          <a:p>
            <a:pPr lvl="0">
              <a:spcBef>
                <a:spcPts val="0"/>
              </a:spcBef>
              <a:spcAft>
                <a:spcPts val="600"/>
              </a:spcAft>
              <a:buNone/>
            </a:pPr>
            <a:endParaRPr sz="1600" dirty="0"/>
          </a:p>
        </p:txBody>
      </p:sp>
    </p:spTree>
    <p:extLst>
      <p:ext uri="{BB962C8B-B14F-4D97-AF65-F5344CB8AC3E}">
        <p14:creationId xmlns:p14="http://schemas.microsoft.com/office/powerpoint/2010/main" val="456745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State of DAS and Components</a:t>
            </a:r>
            <a:endParaRPr lang="en" dirty="0"/>
          </a:p>
        </p:txBody>
      </p:sp>
      <p:sp>
        <p:nvSpPr>
          <p:cNvPr id="248" name="Shape 248"/>
          <p:cNvSpPr/>
          <p:nvPr/>
        </p:nvSpPr>
        <p:spPr>
          <a:xfrm>
            <a:off x="367169" y="1451494"/>
            <a:ext cx="3968700" cy="1263600"/>
          </a:xfrm>
          <a:prstGeom prst="rect">
            <a:avLst/>
          </a:prstGeom>
          <a:solidFill>
            <a:srgbClr val="FEF298"/>
          </a:solidFill>
          <a:ln w="19050" cap="flat" cmpd="sng">
            <a:solidFill>
              <a:srgbClr val="FEF29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chemeClr val="tx2">
                    <a:lumMod val="60000"/>
                    <a:lumOff val="40000"/>
                  </a:schemeClr>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rgbClr val="FF0000"/>
                </a:solidFill>
              </a:rPr>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03454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rgbClr val="FF0000"/>
                </a:solidFill>
              </a:rPr>
              <a:t>Code, Partial </a:t>
            </a:r>
            <a:r>
              <a:rPr lang="en" sz="1400" b="1" dirty="0">
                <a:solidFill>
                  <a:srgbClr val="FF0000"/>
                </a:solidFill>
              </a:rPr>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
        <p:nvSpPr>
          <p:cNvPr id="63" name="Oval 62"/>
          <p:cNvSpPr/>
          <p:nvPr/>
        </p:nvSpPr>
        <p:spPr>
          <a:xfrm>
            <a:off x="364737" y="4691913"/>
            <a:ext cx="4083107" cy="1656609"/>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6669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Ontology</a:t>
            </a:r>
            <a:endParaRPr lang="en-US" dirty="0"/>
          </a:p>
        </p:txBody>
      </p:sp>
      <p:sp>
        <p:nvSpPr>
          <p:cNvPr id="3" name="Content Placeholder 2"/>
          <p:cNvSpPr>
            <a:spLocks noGrp="1"/>
          </p:cNvSpPr>
          <p:nvPr>
            <p:ph idx="1"/>
          </p:nvPr>
        </p:nvSpPr>
        <p:spPr>
          <a:xfrm>
            <a:off x="457200" y="980090"/>
            <a:ext cx="8229600" cy="4202787"/>
          </a:xfrm>
        </p:spPr>
        <p:txBody>
          <a:bodyPr/>
          <a:lstStyle/>
          <a:p>
            <a:r>
              <a:rPr lang="en-US" dirty="0" smtClean="0"/>
              <a:t>We model our problem space using a set of linked ontologies</a:t>
            </a:r>
          </a:p>
          <a:p>
            <a:pPr lvl="1"/>
            <a:r>
              <a:rPr lang="en-US" dirty="0" err="1"/>
              <a:t>ControlPoints</a:t>
            </a:r>
            <a:r>
              <a:rPr lang="en-US" dirty="0"/>
              <a:t> are code regions where functionality equivalent components can be </a:t>
            </a:r>
            <a:r>
              <a:rPr lang="en-US" dirty="0" smtClean="0"/>
              <a:t>injected</a:t>
            </a:r>
          </a:p>
          <a:p>
            <a:pPr lvl="1"/>
            <a:r>
              <a:rPr lang="en-US" dirty="0" smtClean="0"/>
              <a:t>High level Functional types are modified by </a:t>
            </a:r>
            <a:r>
              <a:rPr lang="en-US" dirty="0" smtClean="0"/>
              <a:t>adding reusable properties to a core functional abstraction</a:t>
            </a:r>
          </a:p>
          <a:p>
            <a:pPr lvl="2"/>
            <a:r>
              <a:rPr lang="en-US" dirty="0" smtClean="0"/>
              <a:t>Contrast with the strategy of explicitly enumerating all possible functionalities</a:t>
            </a:r>
          </a:p>
          <a:p>
            <a:pPr lvl="1"/>
            <a:r>
              <a:rPr lang="en-US" dirty="0" smtClean="0"/>
              <a:t>E.g., a </a:t>
            </a:r>
            <a:r>
              <a:rPr lang="en-US" dirty="0" err="1" smtClean="0"/>
              <a:t>lossy</a:t>
            </a:r>
            <a:r>
              <a:rPr lang="en-US" dirty="0" smtClean="0"/>
              <a:t> compression algorithm for images:</a:t>
            </a:r>
          </a:p>
          <a:p>
            <a:pPr lvl="2"/>
            <a:r>
              <a:rPr lang="en-US" b="1" u="sng" dirty="0" smtClean="0"/>
              <a:t>compress</a:t>
            </a:r>
            <a:r>
              <a:rPr lang="en-US" dirty="0" smtClean="0"/>
              <a:t> : { </a:t>
            </a:r>
            <a:r>
              <a:rPr lang="en-US" i="1" dirty="0" err="1" smtClean="0"/>
              <a:t>lossy</a:t>
            </a:r>
            <a:r>
              <a:rPr lang="en-US" i="1" dirty="0" smtClean="0"/>
              <a:t> </a:t>
            </a:r>
            <a:r>
              <a:rPr lang="en-US" dirty="0" smtClean="0"/>
              <a:t>^ </a:t>
            </a:r>
            <a:r>
              <a:rPr lang="en-US" i="1" dirty="0" err="1" smtClean="0"/>
              <a:t>applicableToDataType</a:t>
            </a:r>
            <a:r>
              <a:rPr lang="en-US" i="1" dirty="0" smtClean="0"/>
              <a:t>(</a:t>
            </a:r>
            <a:r>
              <a:rPr lang="en-US" dirty="0" smtClean="0"/>
              <a:t>Image) }</a:t>
            </a:r>
            <a:endParaRPr lang="en-US" i="1" dirty="0"/>
          </a:p>
          <a:p>
            <a:pPr lvl="1"/>
            <a:endParaRPr lang="en-US"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35</a:t>
            </a:fld>
            <a:endParaRPr lang="en-US"/>
          </a:p>
        </p:txBody>
      </p:sp>
      <p:sp>
        <p:nvSpPr>
          <p:cNvPr id="6" name="TextBox 5"/>
          <p:cNvSpPr txBox="1"/>
          <p:nvPr/>
        </p:nvSpPr>
        <p:spPr>
          <a:xfrm>
            <a:off x="149505" y="5208971"/>
            <a:ext cx="3159839" cy="369332"/>
          </a:xfrm>
          <a:prstGeom prst="rect">
            <a:avLst/>
          </a:prstGeom>
          <a:noFill/>
        </p:spPr>
        <p:txBody>
          <a:bodyPr wrap="none" rtlCol="0">
            <a:spAutoFit/>
          </a:bodyPr>
          <a:lstStyle/>
          <a:p>
            <a:r>
              <a:rPr lang="en-US" dirty="0" smtClean="0"/>
              <a:t>Core functionality abstraction</a:t>
            </a:r>
            <a:endParaRPr lang="en-US" dirty="0"/>
          </a:p>
        </p:txBody>
      </p:sp>
      <p:cxnSp>
        <p:nvCxnSpPr>
          <p:cNvPr id="8" name="Straight Arrow Connector 7"/>
          <p:cNvCxnSpPr/>
          <p:nvPr/>
        </p:nvCxnSpPr>
        <p:spPr>
          <a:xfrm flipV="1">
            <a:off x="1761934" y="5009331"/>
            <a:ext cx="163128" cy="215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2558330" y="5552210"/>
            <a:ext cx="1800493" cy="369332"/>
          </a:xfrm>
          <a:prstGeom prst="rect">
            <a:avLst/>
          </a:prstGeom>
          <a:noFill/>
        </p:spPr>
        <p:txBody>
          <a:bodyPr wrap="none" rtlCol="0">
            <a:spAutoFit/>
          </a:bodyPr>
          <a:lstStyle/>
          <a:p>
            <a:r>
              <a:rPr lang="en-US" dirty="0" smtClean="0"/>
              <a:t>Simple property</a:t>
            </a:r>
            <a:endParaRPr lang="en-US" dirty="0"/>
          </a:p>
        </p:txBody>
      </p:sp>
      <p:cxnSp>
        <p:nvCxnSpPr>
          <p:cNvPr id="11" name="Straight Arrow Connector 10"/>
          <p:cNvCxnSpPr>
            <a:stCxn id="10" idx="0"/>
          </p:cNvCxnSpPr>
          <p:nvPr/>
        </p:nvCxnSpPr>
        <p:spPr>
          <a:xfrm flipV="1">
            <a:off x="3458577" y="5009331"/>
            <a:ext cx="0" cy="5428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3918934" y="5921542"/>
            <a:ext cx="2005677" cy="369332"/>
          </a:xfrm>
          <a:prstGeom prst="rect">
            <a:avLst/>
          </a:prstGeom>
          <a:noFill/>
        </p:spPr>
        <p:txBody>
          <a:bodyPr wrap="none" rtlCol="0">
            <a:spAutoFit/>
          </a:bodyPr>
          <a:lstStyle/>
          <a:p>
            <a:r>
              <a:rPr lang="en-US" dirty="0" smtClean="0"/>
              <a:t>Complex property</a:t>
            </a:r>
            <a:endParaRPr lang="en-US" dirty="0"/>
          </a:p>
        </p:txBody>
      </p:sp>
      <p:cxnSp>
        <p:nvCxnSpPr>
          <p:cNvPr id="18" name="Straight Arrow Connector 17"/>
          <p:cNvCxnSpPr>
            <a:stCxn id="14" idx="0"/>
          </p:cNvCxnSpPr>
          <p:nvPr/>
        </p:nvCxnSpPr>
        <p:spPr>
          <a:xfrm flipV="1">
            <a:off x="4921773" y="5009331"/>
            <a:ext cx="70320" cy="912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6025885" y="5921542"/>
            <a:ext cx="1928733" cy="369332"/>
          </a:xfrm>
          <a:prstGeom prst="rect">
            <a:avLst/>
          </a:prstGeom>
          <a:noFill/>
        </p:spPr>
        <p:txBody>
          <a:bodyPr wrap="none" rtlCol="0">
            <a:spAutoFit/>
          </a:bodyPr>
          <a:lstStyle/>
          <a:p>
            <a:r>
              <a:rPr lang="en-US" dirty="0" smtClean="0"/>
              <a:t>Property variable</a:t>
            </a:r>
            <a:endParaRPr lang="en-US" dirty="0"/>
          </a:p>
        </p:txBody>
      </p:sp>
      <p:cxnSp>
        <p:nvCxnSpPr>
          <p:cNvPr id="23" name="Straight Arrow Connector 22"/>
          <p:cNvCxnSpPr>
            <a:stCxn id="22" idx="0"/>
          </p:cNvCxnSpPr>
          <p:nvPr/>
        </p:nvCxnSpPr>
        <p:spPr>
          <a:xfrm flipH="1" flipV="1">
            <a:off x="6978869" y="5009332"/>
            <a:ext cx="11383" cy="912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311263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Annotations</a:t>
            </a:r>
            <a:endParaRPr lang="en-US" dirty="0"/>
          </a:p>
        </p:txBody>
      </p:sp>
      <p:sp>
        <p:nvSpPr>
          <p:cNvPr id="3" name="Content Placeholder 2"/>
          <p:cNvSpPr>
            <a:spLocks noGrp="1"/>
          </p:cNvSpPr>
          <p:nvPr>
            <p:ph idx="1"/>
          </p:nvPr>
        </p:nvSpPr>
        <p:spPr>
          <a:xfrm>
            <a:off x="457200" y="1065622"/>
            <a:ext cx="8229600" cy="3586192"/>
          </a:xfrm>
        </p:spPr>
        <p:txBody>
          <a:bodyPr/>
          <a:lstStyle/>
          <a:p>
            <a:r>
              <a:rPr lang="en-US" dirty="0" smtClean="0"/>
              <a:t>Annotations are one mechanism for conveying and storing knowledge about code</a:t>
            </a:r>
          </a:p>
          <a:p>
            <a:pPr lvl="1"/>
            <a:r>
              <a:rPr lang="en-US" dirty="0" smtClean="0"/>
              <a:t>Programmer (provides high-level intent)</a:t>
            </a:r>
          </a:p>
          <a:p>
            <a:pPr lvl="1"/>
            <a:r>
              <a:rPr lang="en-US" dirty="0" smtClean="0"/>
              <a:t>Static analysis (data flows, design patterns)</a:t>
            </a:r>
          </a:p>
          <a:p>
            <a:pPr lvl="1"/>
            <a:r>
              <a:rPr lang="en-US" dirty="0" smtClean="0"/>
              <a:t>Dynamic analysis (resource use, live code behavior)</a:t>
            </a:r>
          </a:p>
          <a:p>
            <a:pPr lvl="1"/>
            <a:r>
              <a:rPr lang="en-US" dirty="0" smtClean="0"/>
              <a:t>MUSE (extension of above)</a:t>
            </a:r>
          </a:p>
          <a:p>
            <a:r>
              <a:rPr lang="en-US" dirty="0" smtClean="0"/>
              <a:t>We auto generate annotation-concept bindings that can later be parsed into semantic models </a:t>
            </a:r>
          </a:p>
        </p:txBody>
      </p:sp>
      <p:sp>
        <p:nvSpPr>
          <p:cNvPr id="4" name="Slide Number Placeholder 3"/>
          <p:cNvSpPr>
            <a:spLocks noGrp="1"/>
          </p:cNvSpPr>
          <p:nvPr>
            <p:ph type="sldNum" sz="quarter" idx="12"/>
          </p:nvPr>
        </p:nvSpPr>
        <p:spPr/>
        <p:txBody>
          <a:bodyPr/>
          <a:lstStyle/>
          <a:p>
            <a:fld id="{0840E6D7-221B-40B7-B50C-C3B5231B0D1A}" type="slidenum">
              <a:rPr lang="en-US" smtClean="0"/>
              <a:pPr/>
              <a:t>36</a:t>
            </a:fld>
            <a:endParaRPr lang="en-US"/>
          </a:p>
        </p:txBody>
      </p:sp>
      <p:sp>
        <p:nvSpPr>
          <p:cNvPr id="9" name="Rectangle 8"/>
          <p:cNvSpPr/>
          <p:nvPr/>
        </p:nvSpPr>
        <p:spPr>
          <a:xfrm>
            <a:off x="1029348" y="4720413"/>
            <a:ext cx="7105660" cy="1754326"/>
          </a:xfrm>
          <a:prstGeom prst="rect">
            <a:avLst/>
          </a:prstGeom>
        </p:spPr>
        <p:txBody>
          <a:bodyPr wrap="square">
            <a:spAutoFit/>
          </a:bodyPr>
          <a:lstStyle/>
          <a:p>
            <a:r>
              <a:rPr lang="en-US" sz="1200" dirty="0" smtClean="0">
                <a:solidFill>
                  <a:srgbClr val="3F5FBF"/>
                </a:solidFill>
                <a:latin typeface="Courier New" panose="02070309020205020404" pitchFamily="49" charset="0"/>
              </a:rPr>
              <a:t>   /**</a:t>
            </a:r>
            <a:endParaRPr lang="en-US" sz="1200" dirty="0">
              <a:solidFill>
                <a:srgbClr val="3F5FBF"/>
              </a:solidFill>
              <a:latin typeface="Courier New" panose="02070309020205020404" pitchFamily="49" charset="0"/>
            </a:endParaRP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a:t>
            </a:r>
            <a:r>
              <a:rPr lang="en-US" sz="1200" b="1" dirty="0" err="1">
                <a:solidFill>
                  <a:srgbClr val="7F9FBF"/>
                </a:solidFill>
                <a:latin typeface="Courier New" panose="02070309020205020404" pitchFamily="49" charset="0"/>
              </a:rPr>
              <a:t>param</a:t>
            </a:r>
            <a:r>
              <a:rPr lang="en-US" sz="1200" b="1" dirty="0">
                <a:solidFill>
                  <a:srgbClr val="3F5FBF"/>
                </a:solidFill>
                <a:latin typeface="Courier New" panose="02070309020205020404" pitchFamily="49" charset="0"/>
              </a:rPr>
              <a:t> an array of bytes compressed with </a:t>
            </a:r>
            <a:r>
              <a:rPr lang="en-US" sz="1200" b="1" u="sng" dirty="0">
                <a:solidFill>
                  <a:srgbClr val="3F5FBF"/>
                </a:solidFill>
                <a:latin typeface="Courier New" panose="02070309020205020404" pitchFamily="49" charset="0"/>
              </a:rPr>
              <a:t>multi</a:t>
            </a:r>
            <a:r>
              <a:rPr lang="en-US" sz="1200" b="1" u="sng" dirty="0">
                <a:solidFill>
                  <a:srgbClr val="7F7F9F"/>
                </a:solidFill>
                <a:latin typeface="Courier New" panose="02070309020205020404" pitchFamily="49" charset="0"/>
              </a:rPr>
              <a:t>-</a:t>
            </a:r>
            <a:r>
              <a:rPr lang="en-US" sz="1200" b="1" u="sng" dirty="0">
                <a:solidFill>
                  <a:srgbClr val="3F5FBF"/>
                </a:solidFill>
                <a:latin typeface="Courier New" panose="02070309020205020404" pitchFamily="49" charset="0"/>
              </a:rPr>
              <a:t>pass LZMA (LZMA2)</a:t>
            </a: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@return</a:t>
            </a:r>
            <a:r>
              <a:rPr lang="en-US" sz="1200" b="1" dirty="0">
                <a:solidFill>
                  <a:srgbClr val="3F5FBF"/>
                </a:solidFill>
                <a:latin typeface="Courier New" panose="02070309020205020404" pitchFamily="49" charset="0"/>
              </a:rPr>
              <a:t> the </a:t>
            </a:r>
            <a:r>
              <a:rPr lang="en-US" sz="1200" b="1" u="sng" dirty="0">
                <a:solidFill>
                  <a:srgbClr val="3F5FBF"/>
                </a:solidFill>
                <a:latin typeface="Courier New" panose="02070309020205020404" pitchFamily="49" charset="0"/>
              </a:rPr>
              <a:t>decompressed data</a:t>
            </a:r>
          </a:p>
          <a:p>
            <a:r>
              <a:rPr lang="en-US" sz="1200" dirty="0">
                <a:solidFill>
                  <a:srgbClr val="3F5FBF"/>
                </a:solidFill>
                <a:latin typeface="Courier New" panose="02070309020205020404" pitchFamily="49" charset="0"/>
              </a:rPr>
              <a:t>     */</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public</a:t>
            </a:r>
            <a:r>
              <a:rPr lang="en-US" sz="1200" b="1" dirty="0">
                <a:solidFill>
                  <a:srgbClr val="000000"/>
                </a:solidFill>
                <a:latin typeface="Courier New" panose="02070309020205020404" pitchFamily="49" charset="0"/>
              </a:rPr>
              <a:t> </a:t>
            </a:r>
            <a:r>
              <a:rPr lang="en-US" sz="1200" b="1" dirty="0">
                <a:solidFill>
                  <a:srgbClr val="646464"/>
                </a:solidFill>
                <a:latin typeface="Courier New" panose="02070309020205020404" pitchFamily="49" charset="0"/>
              </a:rPr>
              <a:t>@</a:t>
            </a:r>
            <a:r>
              <a:rPr lang="en-US" sz="1200" b="1" dirty="0" err="1">
                <a:solidFill>
                  <a:srgbClr val="646464"/>
                </a:solidFill>
                <a:latin typeface="Courier New" panose="02070309020205020404" pitchFamily="49" charset="0"/>
              </a:rPr>
              <a:t>BinaryData</a:t>
            </a:r>
            <a:r>
              <a:rPr lang="en-US" sz="1200" b="1"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decompress(</a:t>
            </a: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a:t>
            </a:r>
            <a:r>
              <a:rPr lang="en-US" sz="1200" dirty="0" err="1">
                <a:solidFill>
                  <a:srgbClr val="646464"/>
                </a:solidFill>
                <a:latin typeface="Courier New" panose="02070309020205020404" pitchFamily="49" charset="0"/>
              </a:rPr>
              <a:t>BinaryData</a:t>
            </a:r>
            <a:endParaRPr lang="en-US" sz="1200" dirty="0">
              <a:solidFill>
                <a:srgbClr val="646464"/>
              </a:solidFill>
              <a:latin typeface="Courier New" panose="02070309020205020404" pitchFamily="49" charset="0"/>
            </a:endParaRP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@Compressed</a:t>
            </a:r>
            <a:r>
              <a:rPr lang="en-US" sz="1200" dirty="0">
                <a:solidFill>
                  <a:srgbClr val="000000"/>
                </a:solidFill>
                <a:latin typeface="Courier New" panose="02070309020205020404" pitchFamily="49" charset="0"/>
              </a:rPr>
              <a:t>(</a:t>
            </a:r>
            <a:r>
              <a:rPr lang="en-US" sz="1200" dirty="0" err="1">
                <a:solidFill>
                  <a:srgbClr val="000000"/>
                </a:solidFill>
                <a:latin typeface="Courier New" panose="02070309020205020404" pitchFamily="49" charset="0"/>
              </a:rPr>
              <a:t>compressionAlgorithm</a:t>
            </a:r>
            <a:r>
              <a:rPr lang="en-US" sz="1200" dirty="0">
                <a:solidFill>
                  <a:srgbClr val="000000"/>
                </a:solidFill>
                <a:latin typeface="Courier New" panose="02070309020205020404" pitchFamily="49" charset="0"/>
              </a:rPr>
              <a:t>=LZMA2.</a:t>
            </a:r>
            <a:r>
              <a:rPr lang="en-US" sz="1200" b="1" dirty="0">
                <a:solidFill>
                  <a:srgbClr val="7F0055"/>
                </a:solidFill>
                <a:latin typeface="Courier New" panose="02070309020205020404" pitchFamily="49" charset="0"/>
              </a:rPr>
              <a:t>class</a:t>
            </a:r>
            <a:r>
              <a:rPr lang="en-US" sz="1200" b="1"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a:t>
            </a:r>
            <a:r>
              <a:rPr lang="en-US" sz="1200" b="1" dirty="0">
                <a:solidFill>
                  <a:srgbClr val="6A3E3E"/>
                </a:solidFill>
                <a:latin typeface="Courier New" panose="02070309020205020404" pitchFamily="49" charset="0"/>
              </a:rPr>
              <a:t>data</a:t>
            </a:r>
          </a:p>
          <a:p>
            <a:r>
              <a:rPr lang="en-US" sz="1200" dirty="0">
                <a:solidFill>
                  <a:srgbClr val="000000"/>
                </a:solidFill>
                <a:latin typeface="Courier New" panose="02070309020205020404" pitchFamily="49" charset="0"/>
              </a:rPr>
              <a:t>            </a:t>
            </a:r>
            <a:r>
              <a:rPr lang="en-US" sz="1200" dirty="0" smtClean="0">
                <a:solidFill>
                  <a:srgbClr val="000000"/>
                </a:solidFill>
                <a:latin typeface="Courier New" panose="02070309020205020404" pitchFamily="49" charset="0"/>
              </a:rPr>
              <a:t>){</a:t>
            </a:r>
            <a:endParaRPr lang="en-US" sz="1200" dirty="0"/>
          </a:p>
        </p:txBody>
      </p:sp>
    </p:spTree>
    <p:extLst>
      <p:ext uri="{BB962C8B-B14F-4D97-AF65-F5344CB8AC3E}">
        <p14:creationId xmlns:p14="http://schemas.microsoft.com/office/powerpoint/2010/main" val="40320341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37</a:t>
            </a:fld>
            <a:endParaRPr lang="en-US"/>
          </a:p>
        </p:txBody>
      </p:sp>
      <p:pic>
        <p:nvPicPr>
          <p:cNvPr id="5" name="Picture 4"/>
          <p:cNvPicPr>
            <a:picLocks noChangeAspect="1"/>
          </p:cNvPicPr>
          <p:nvPr/>
        </p:nvPicPr>
        <p:blipFill>
          <a:blip r:embed="rId3"/>
          <a:stretch>
            <a:fillRect/>
          </a:stretch>
        </p:blipFill>
        <p:spPr>
          <a:xfrm>
            <a:off x="258552" y="1080876"/>
            <a:ext cx="8234851" cy="5357362"/>
          </a:xfrm>
          <a:prstGeom prst="rect">
            <a:avLst/>
          </a:prstGeom>
        </p:spPr>
      </p:pic>
    </p:spTree>
    <p:extLst>
      <p:ext uri="{BB962C8B-B14F-4D97-AF65-F5344CB8AC3E}">
        <p14:creationId xmlns:p14="http://schemas.microsoft.com/office/powerpoint/2010/main" val="42377200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State of DAS and Components</a:t>
            </a:r>
            <a:endParaRPr lang="en" dirty="0"/>
          </a:p>
        </p:txBody>
      </p:sp>
      <p:sp>
        <p:nvSpPr>
          <p:cNvPr id="248" name="Shape 248"/>
          <p:cNvSpPr/>
          <p:nvPr/>
        </p:nvSpPr>
        <p:spPr>
          <a:xfrm>
            <a:off x="367169" y="1451494"/>
            <a:ext cx="3968700" cy="1263600"/>
          </a:xfrm>
          <a:prstGeom prst="rect">
            <a:avLst/>
          </a:prstGeom>
          <a:solidFill>
            <a:srgbClr val="FEF298"/>
          </a:solidFill>
          <a:ln w="19050" cap="flat" cmpd="sng">
            <a:solidFill>
              <a:srgbClr val="FEF29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chemeClr val="tx2">
                    <a:lumMod val="60000"/>
                    <a:lumOff val="40000"/>
                  </a:schemeClr>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algn="ctr" rtl="0">
              <a:spcBef>
                <a:spcPts val="0"/>
              </a:spcBef>
              <a:buNone/>
            </a:pPr>
            <a:r>
              <a:rPr lang="en" b="1" dirty="0" smtClean="0">
                <a:solidFill>
                  <a:srgbClr val="3D85C6"/>
                </a:solidFill>
              </a:rPr>
              <a:t>Models</a:t>
            </a:r>
            <a:endParaRPr lang="en" b="1" dirty="0">
              <a:solidFill>
                <a:srgbClr val="3D85C6"/>
              </a:solidFill>
            </a:endParaRP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03454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t>Code, Partial </a:t>
            </a:r>
            <a:r>
              <a:rPr lang="en" sz="1400" b="1" dirty="0"/>
              <a:t>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38736"/>
              <a:gd name="adj2" fmla="val 29688"/>
              <a:gd name="adj3" fmla="val 25000"/>
              <a:gd name="adj4" fmla="val 5759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65" name="Shape 250"/>
          <p:cNvSpPr txBox="1"/>
          <p:nvPr/>
        </p:nvSpPr>
        <p:spPr>
          <a:xfrm rot="16200000">
            <a:off x="-573570" y="4406753"/>
            <a:ext cx="1623429" cy="370736"/>
          </a:xfrm>
          <a:prstGeom prst="rect">
            <a:avLst/>
          </a:prstGeom>
          <a:noFill/>
          <a:ln>
            <a:noFill/>
          </a:ln>
        </p:spPr>
        <p:txBody>
          <a:bodyPr lIns="91425" tIns="91425" rIns="91425" bIns="91425" anchor="t" anchorCtr="0">
            <a:noAutofit/>
          </a:bodyPr>
          <a:lstStyle/>
          <a:p>
            <a:pPr lvl="0">
              <a:spcBef>
                <a:spcPts val="0"/>
              </a:spcBef>
              <a:buNone/>
            </a:pPr>
            <a:r>
              <a:rPr lang="en" b="1" dirty="0" smtClean="0">
                <a:solidFill>
                  <a:srgbClr val="002060"/>
                </a:solidFill>
              </a:rPr>
              <a:t>Stat</a:t>
            </a:r>
            <a:r>
              <a:rPr lang="en" sz="1800" b="1" dirty="0" smtClean="0">
                <a:solidFill>
                  <a:srgbClr val="002060"/>
                </a:solidFill>
              </a:rPr>
              <a:t>ic inputs</a:t>
            </a:r>
            <a:endParaRPr lang="en" sz="1800" b="1" dirty="0">
              <a:solidFill>
                <a:srgbClr val="002060"/>
              </a:solidFill>
            </a:endParaRPr>
          </a:p>
        </p:txBody>
      </p:sp>
      <p:sp>
        <p:nvSpPr>
          <p:cNvPr id="63" name="Oval 62"/>
          <p:cNvSpPr/>
          <p:nvPr/>
        </p:nvSpPr>
        <p:spPr>
          <a:xfrm>
            <a:off x="3078706" y="3098665"/>
            <a:ext cx="4458784" cy="2806363"/>
          </a:xfrm>
          <a:prstGeom prst="ellipse">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482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248"/>
          <p:cNvSpPr/>
          <p:nvPr/>
        </p:nvSpPr>
        <p:spPr>
          <a:xfrm>
            <a:off x="146827" y="1002029"/>
            <a:ext cx="1617407" cy="2305491"/>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itle 1"/>
          <p:cNvSpPr>
            <a:spLocks noGrp="1"/>
          </p:cNvSpPr>
          <p:nvPr>
            <p:ph type="title"/>
          </p:nvPr>
        </p:nvSpPr>
        <p:spPr/>
        <p:txBody>
          <a:bodyPr/>
          <a:lstStyle/>
          <a:p>
            <a:r>
              <a:rPr lang="en-US" dirty="0" smtClean="0"/>
              <a:t>DAS Workflow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39</a:t>
            </a:fld>
            <a:endParaRPr lang="en-US"/>
          </a:p>
        </p:txBody>
      </p:sp>
      <p:sp>
        <p:nvSpPr>
          <p:cNvPr id="6" name="Rectangle 5"/>
          <p:cNvSpPr/>
          <p:nvPr/>
        </p:nvSpPr>
        <p:spPr>
          <a:xfrm>
            <a:off x="2207011" y="980030"/>
            <a:ext cx="4718445" cy="4696008"/>
          </a:xfrm>
          <a:prstGeom prst="rect">
            <a:avLst/>
          </a:prstGeom>
          <a:solidFill>
            <a:schemeClr val="accent1">
              <a:lumMod val="40000"/>
              <a:lumOff val="60000"/>
            </a:schemeClr>
          </a:solid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p:cNvCxnSpPr/>
          <p:nvPr/>
        </p:nvCxnSpPr>
        <p:spPr>
          <a:xfrm>
            <a:off x="1761892" y="1754151"/>
            <a:ext cx="445119" cy="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Diamond 8"/>
          <p:cNvSpPr/>
          <p:nvPr/>
        </p:nvSpPr>
        <p:spPr>
          <a:xfrm>
            <a:off x="2263699" y="1260090"/>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Match Mission Functionality</a:t>
            </a:r>
            <a:endParaRPr lang="en-US" sz="1100" dirty="0">
              <a:solidFill>
                <a:schemeClr val="tx1"/>
              </a:solidFill>
            </a:endParaRPr>
          </a:p>
        </p:txBody>
      </p:sp>
      <p:cxnSp>
        <p:nvCxnSpPr>
          <p:cNvPr id="10" name="Straight Arrow Connector 9"/>
          <p:cNvCxnSpPr/>
          <p:nvPr/>
        </p:nvCxnSpPr>
        <p:spPr>
          <a:xfrm flipV="1">
            <a:off x="3809815" y="1979552"/>
            <a:ext cx="1080926"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Hexagon 14"/>
          <p:cNvSpPr/>
          <p:nvPr/>
        </p:nvSpPr>
        <p:spPr>
          <a:xfrm>
            <a:off x="4928229" y="1548435"/>
            <a:ext cx="1375319"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(functional properties)</a:t>
            </a:r>
            <a:endParaRPr lang="en-US" sz="1100" dirty="0">
              <a:solidFill>
                <a:srgbClr val="000000"/>
              </a:solidFill>
            </a:endParaRPr>
          </a:p>
        </p:txBody>
      </p:sp>
      <p:cxnSp>
        <p:nvCxnSpPr>
          <p:cNvPr id="17" name="Straight Arrow Connector 16"/>
          <p:cNvCxnSpPr/>
          <p:nvPr/>
        </p:nvCxnSpPr>
        <p:spPr>
          <a:xfrm flipH="1">
            <a:off x="4002821" y="1620097"/>
            <a:ext cx="1065871"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2"/>
            <a:endCxn id="29" idx="0"/>
          </p:cNvCxnSpPr>
          <p:nvPr/>
        </p:nvCxnSpPr>
        <p:spPr>
          <a:xfrm>
            <a:off x="3205977" y="2230247"/>
            <a:ext cx="7437" cy="438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378557" y="2011158"/>
            <a:ext cx="413896" cy="307777"/>
          </a:xfrm>
          <a:prstGeom prst="rect">
            <a:avLst/>
          </a:prstGeom>
          <a:noFill/>
        </p:spPr>
        <p:txBody>
          <a:bodyPr wrap="none" rtlCol="0">
            <a:spAutoFit/>
          </a:bodyPr>
          <a:lstStyle/>
          <a:p>
            <a:r>
              <a:rPr lang="en-US" sz="1400" dirty="0" smtClean="0"/>
              <a:t>No</a:t>
            </a:r>
            <a:endParaRPr lang="en-US" dirty="0"/>
          </a:p>
        </p:txBody>
      </p:sp>
      <p:sp>
        <p:nvSpPr>
          <p:cNvPr id="28" name="TextBox 27"/>
          <p:cNvSpPr txBox="1"/>
          <p:nvPr/>
        </p:nvSpPr>
        <p:spPr>
          <a:xfrm>
            <a:off x="2792080" y="2230247"/>
            <a:ext cx="477567" cy="307777"/>
          </a:xfrm>
          <a:prstGeom prst="rect">
            <a:avLst/>
          </a:prstGeom>
          <a:noFill/>
        </p:spPr>
        <p:txBody>
          <a:bodyPr wrap="none" rtlCol="0">
            <a:spAutoFit/>
          </a:bodyPr>
          <a:lstStyle/>
          <a:p>
            <a:r>
              <a:rPr lang="en-US" sz="1400" dirty="0" smtClean="0"/>
              <a:t>Yes</a:t>
            </a:r>
            <a:endParaRPr lang="en-US" dirty="0"/>
          </a:p>
        </p:txBody>
      </p:sp>
      <p:sp>
        <p:nvSpPr>
          <p:cNvPr id="29" name="Diamond 28"/>
          <p:cNvSpPr/>
          <p:nvPr/>
        </p:nvSpPr>
        <p:spPr>
          <a:xfrm>
            <a:off x="2271136" y="2668554"/>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Fit Resource Constraints</a:t>
            </a:r>
            <a:endParaRPr lang="en-US" sz="1100" dirty="0">
              <a:solidFill>
                <a:schemeClr val="tx1"/>
              </a:solidFill>
            </a:endParaRPr>
          </a:p>
        </p:txBody>
      </p:sp>
      <p:cxnSp>
        <p:nvCxnSpPr>
          <p:cNvPr id="30" name="Straight Arrow Connector 29"/>
          <p:cNvCxnSpPr>
            <a:stCxn id="29" idx="3"/>
            <a:endCxn id="36" idx="3"/>
          </p:cNvCxnSpPr>
          <p:nvPr/>
        </p:nvCxnSpPr>
        <p:spPr>
          <a:xfrm>
            <a:off x="4155691" y="3153633"/>
            <a:ext cx="8474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858212" y="1484236"/>
            <a:ext cx="2605773"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9" idx="2"/>
            <a:endCxn id="51" idx="0"/>
          </p:cNvCxnSpPr>
          <p:nvPr/>
        </p:nvCxnSpPr>
        <p:spPr>
          <a:xfrm>
            <a:off x="3213414" y="3638711"/>
            <a:ext cx="7432" cy="173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376206" y="3153632"/>
            <a:ext cx="413896" cy="307777"/>
          </a:xfrm>
          <a:prstGeom prst="rect">
            <a:avLst/>
          </a:prstGeom>
          <a:noFill/>
        </p:spPr>
        <p:txBody>
          <a:bodyPr wrap="none" rtlCol="0">
            <a:spAutoFit/>
          </a:bodyPr>
          <a:lstStyle/>
          <a:p>
            <a:r>
              <a:rPr lang="en-US" sz="1400" dirty="0" smtClean="0"/>
              <a:t>No</a:t>
            </a:r>
            <a:endParaRPr lang="en-US" dirty="0"/>
          </a:p>
        </p:txBody>
      </p:sp>
      <p:sp>
        <p:nvSpPr>
          <p:cNvPr id="34" name="TextBox 33"/>
          <p:cNvSpPr txBox="1"/>
          <p:nvPr/>
        </p:nvSpPr>
        <p:spPr>
          <a:xfrm>
            <a:off x="2719117" y="3603097"/>
            <a:ext cx="477567" cy="307777"/>
          </a:xfrm>
          <a:prstGeom prst="rect">
            <a:avLst/>
          </a:prstGeom>
          <a:noFill/>
        </p:spPr>
        <p:txBody>
          <a:bodyPr wrap="none" rtlCol="0">
            <a:spAutoFit/>
          </a:bodyPr>
          <a:lstStyle/>
          <a:p>
            <a:r>
              <a:rPr lang="en-US" sz="1400" dirty="0" smtClean="0"/>
              <a:t>Yes</a:t>
            </a:r>
            <a:endParaRPr lang="en-US" dirty="0"/>
          </a:p>
        </p:txBody>
      </p:sp>
      <p:sp>
        <p:nvSpPr>
          <p:cNvPr id="36" name="Hexagon 35"/>
          <p:cNvSpPr/>
          <p:nvPr/>
        </p:nvSpPr>
        <p:spPr>
          <a:xfrm>
            <a:off x="5003180" y="2722603"/>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(resource tradeoffs)</a:t>
            </a:r>
            <a:endParaRPr lang="en-US" sz="1100" dirty="0">
              <a:solidFill>
                <a:srgbClr val="000000"/>
              </a:solidFill>
            </a:endParaRPr>
          </a:p>
        </p:txBody>
      </p:sp>
      <p:cxnSp>
        <p:nvCxnSpPr>
          <p:cNvPr id="38" name="Straight Arrow Connector 37"/>
          <p:cNvCxnSpPr/>
          <p:nvPr/>
        </p:nvCxnSpPr>
        <p:spPr>
          <a:xfrm flipV="1">
            <a:off x="6417520" y="1484236"/>
            <a:ext cx="0" cy="1669398"/>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51" name="Diamond 50"/>
          <p:cNvSpPr/>
          <p:nvPr/>
        </p:nvSpPr>
        <p:spPr>
          <a:xfrm>
            <a:off x="2585226" y="3812676"/>
            <a:ext cx="1271239"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Builds</a:t>
            </a:r>
            <a:endParaRPr lang="en-US" sz="1100" dirty="0">
              <a:solidFill>
                <a:schemeClr val="tx1"/>
              </a:solidFill>
            </a:endParaRPr>
          </a:p>
        </p:txBody>
      </p:sp>
      <p:cxnSp>
        <p:nvCxnSpPr>
          <p:cNvPr id="52" name="Straight Arrow Connector 51"/>
          <p:cNvCxnSpPr>
            <a:stCxn id="51" idx="3"/>
            <a:endCxn id="57" idx="3"/>
          </p:cNvCxnSpPr>
          <p:nvPr/>
        </p:nvCxnSpPr>
        <p:spPr>
          <a:xfrm>
            <a:off x="3856465" y="4132159"/>
            <a:ext cx="1139277" cy="21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flipV="1">
            <a:off x="3636338" y="1372399"/>
            <a:ext cx="2827647" cy="1093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51" idx="2"/>
            <a:endCxn id="61" idx="0"/>
          </p:cNvCxnSpPr>
          <p:nvPr/>
        </p:nvCxnSpPr>
        <p:spPr>
          <a:xfrm flipH="1">
            <a:off x="3218986" y="4451642"/>
            <a:ext cx="1860" cy="2587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378342" y="4220775"/>
            <a:ext cx="413896" cy="307777"/>
          </a:xfrm>
          <a:prstGeom prst="rect">
            <a:avLst/>
          </a:prstGeom>
          <a:noFill/>
        </p:spPr>
        <p:txBody>
          <a:bodyPr wrap="none" rtlCol="0">
            <a:spAutoFit/>
          </a:bodyPr>
          <a:lstStyle/>
          <a:p>
            <a:r>
              <a:rPr lang="en-US" sz="1400" dirty="0" smtClean="0"/>
              <a:t>No</a:t>
            </a:r>
            <a:endParaRPr lang="en-US" dirty="0"/>
          </a:p>
        </p:txBody>
      </p:sp>
      <p:sp>
        <p:nvSpPr>
          <p:cNvPr id="56" name="TextBox 55"/>
          <p:cNvSpPr txBox="1"/>
          <p:nvPr/>
        </p:nvSpPr>
        <p:spPr>
          <a:xfrm>
            <a:off x="2719116" y="4402578"/>
            <a:ext cx="477567" cy="307777"/>
          </a:xfrm>
          <a:prstGeom prst="rect">
            <a:avLst/>
          </a:prstGeom>
          <a:noFill/>
        </p:spPr>
        <p:txBody>
          <a:bodyPr wrap="none" rtlCol="0">
            <a:spAutoFit/>
          </a:bodyPr>
          <a:lstStyle/>
          <a:p>
            <a:r>
              <a:rPr lang="en-US" sz="1400" dirty="0" smtClean="0"/>
              <a:t>Yes</a:t>
            </a:r>
            <a:endParaRPr lang="en-US" dirty="0"/>
          </a:p>
        </p:txBody>
      </p:sp>
      <p:sp>
        <p:nvSpPr>
          <p:cNvPr id="57" name="Hexagon 56"/>
          <p:cNvSpPr/>
          <p:nvPr/>
        </p:nvSpPr>
        <p:spPr>
          <a:xfrm>
            <a:off x="4995742" y="37033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(transforms)</a:t>
            </a:r>
            <a:endParaRPr lang="en-US" sz="1100" dirty="0">
              <a:solidFill>
                <a:srgbClr val="000000"/>
              </a:solidFill>
            </a:endParaRPr>
          </a:p>
        </p:txBody>
      </p:sp>
      <p:cxnSp>
        <p:nvCxnSpPr>
          <p:cNvPr id="58" name="Straight Arrow Connector 57"/>
          <p:cNvCxnSpPr/>
          <p:nvPr/>
        </p:nvCxnSpPr>
        <p:spPr>
          <a:xfrm flipV="1">
            <a:off x="6538935" y="1383329"/>
            <a:ext cx="12401" cy="275101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61" name="Diamond 60"/>
          <p:cNvSpPr/>
          <p:nvPr/>
        </p:nvSpPr>
        <p:spPr>
          <a:xfrm>
            <a:off x="2596377" y="4710355"/>
            <a:ext cx="1245217"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Runs</a:t>
            </a:r>
            <a:endParaRPr lang="en-US" sz="1100" dirty="0">
              <a:solidFill>
                <a:schemeClr val="tx1"/>
              </a:solidFill>
            </a:endParaRPr>
          </a:p>
        </p:txBody>
      </p:sp>
      <p:cxnSp>
        <p:nvCxnSpPr>
          <p:cNvPr id="62" name="Straight Arrow Connector 61"/>
          <p:cNvCxnSpPr>
            <a:stCxn id="61" idx="3"/>
            <a:endCxn id="67" idx="3"/>
          </p:cNvCxnSpPr>
          <p:nvPr/>
        </p:nvCxnSpPr>
        <p:spPr>
          <a:xfrm>
            <a:off x="3841594" y="5029838"/>
            <a:ext cx="1161586" cy="3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61" idx="2"/>
          </p:cNvCxnSpPr>
          <p:nvPr/>
        </p:nvCxnSpPr>
        <p:spPr>
          <a:xfrm>
            <a:off x="3218986" y="5349321"/>
            <a:ext cx="1860" cy="493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368768" y="5137430"/>
            <a:ext cx="413896" cy="307777"/>
          </a:xfrm>
          <a:prstGeom prst="rect">
            <a:avLst/>
          </a:prstGeom>
          <a:noFill/>
        </p:spPr>
        <p:txBody>
          <a:bodyPr wrap="none" rtlCol="0">
            <a:spAutoFit/>
          </a:bodyPr>
          <a:lstStyle/>
          <a:p>
            <a:r>
              <a:rPr lang="en-US" sz="1400" dirty="0" smtClean="0"/>
              <a:t>No</a:t>
            </a:r>
            <a:endParaRPr lang="en-US" dirty="0"/>
          </a:p>
        </p:txBody>
      </p:sp>
      <p:sp>
        <p:nvSpPr>
          <p:cNvPr id="66" name="TextBox 65"/>
          <p:cNvSpPr txBox="1"/>
          <p:nvPr/>
        </p:nvSpPr>
        <p:spPr>
          <a:xfrm>
            <a:off x="2719115" y="5351599"/>
            <a:ext cx="477567" cy="307777"/>
          </a:xfrm>
          <a:prstGeom prst="rect">
            <a:avLst/>
          </a:prstGeom>
          <a:noFill/>
        </p:spPr>
        <p:txBody>
          <a:bodyPr wrap="none" rtlCol="0">
            <a:spAutoFit/>
          </a:bodyPr>
          <a:lstStyle/>
          <a:p>
            <a:r>
              <a:rPr lang="en-US" sz="1400" dirty="0" smtClean="0"/>
              <a:t>Yes</a:t>
            </a:r>
            <a:endParaRPr lang="en-US" dirty="0"/>
          </a:p>
        </p:txBody>
      </p:sp>
      <p:sp>
        <p:nvSpPr>
          <p:cNvPr id="67" name="Hexagon 66"/>
          <p:cNvSpPr/>
          <p:nvPr/>
        </p:nvSpPr>
        <p:spPr>
          <a:xfrm>
            <a:off x="5003180" y="46021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Re-profile DFUs or Manual Input (e.g. fix DFU metadata)</a:t>
            </a:r>
            <a:endParaRPr lang="en-US" sz="1100" dirty="0">
              <a:solidFill>
                <a:schemeClr val="tx1"/>
              </a:solidFill>
            </a:endParaRPr>
          </a:p>
        </p:txBody>
      </p:sp>
      <p:cxnSp>
        <p:nvCxnSpPr>
          <p:cNvPr id="69" name="Straight Arrow Connector 68"/>
          <p:cNvCxnSpPr/>
          <p:nvPr/>
        </p:nvCxnSpPr>
        <p:spPr>
          <a:xfrm flipH="1">
            <a:off x="3402767" y="1260090"/>
            <a:ext cx="3148569"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643018" y="1260090"/>
            <a:ext cx="0" cy="377305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7" idx="0"/>
          </p:cNvCxnSpPr>
          <p:nvPr/>
        </p:nvCxnSpPr>
        <p:spPr>
          <a:xfrm flipV="1">
            <a:off x="6378498" y="5029838"/>
            <a:ext cx="264520" cy="330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7" idx="0"/>
          </p:cNvCxnSpPr>
          <p:nvPr/>
        </p:nvCxnSpPr>
        <p:spPr>
          <a:xfrm>
            <a:off x="6371060" y="4134338"/>
            <a:ext cx="92925" cy="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98" name="Flowchart: Terminator 97"/>
          <p:cNvSpPr/>
          <p:nvPr/>
        </p:nvSpPr>
        <p:spPr>
          <a:xfrm>
            <a:off x="2853781" y="5843239"/>
            <a:ext cx="2298081" cy="301752"/>
          </a:xfrm>
          <a:prstGeom prst="flowChartTermina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Deploy new variant</a:t>
            </a:r>
            <a:endParaRPr lang="en-US" dirty="0">
              <a:solidFill>
                <a:schemeClr val="tx1"/>
              </a:solidFill>
            </a:endParaRPr>
          </a:p>
        </p:txBody>
      </p:sp>
      <p:sp>
        <p:nvSpPr>
          <p:cNvPr id="43" name="Shape 249"/>
          <p:cNvSpPr/>
          <p:nvPr/>
        </p:nvSpPr>
        <p:spPr>
          <a:xfrm>
            <a:off x="377623" y="1061563"/>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259"/>
          <p:cNvSpPr/>
          <p:nvPr/>
        </p:nvSpPr>
        <p:spPr>
          <a:xfrm>
            <a:off x="583015" y="2147349"/>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Tree>
    <p:extLst>
      <p:ext uri="{BB962C8B-B14F-4D97-AF65-F5344CB8AC3E}">
        <p14:creationId xmlns:p14="http://schemas.microsoft.com/office/powerpoint/2010/main" val="2080910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Basics (1)</a:t>
            </a:r>
            <a:endParaRPr lang="en-US" dirty="0"/>
          </a:p>
        </p:txBody>
      </p:sp>
      <p:sp>
        <p:nvSpPr>
          <p:cNvPr id="3" name="Content Placeholder 2"/>
          <p:cNvSpPr>
            <a:spLocks noGrp="1"/>
          </p:cNvSpPr>
          <p:nvPr>
            <p:ph idx="1"/>
          </p:nvPr>
        </p:nvSpPr>
        <p:spPr>
          <a:xfrm>
            <a:off x="874" y="972106"/>
            <a:ext cx="8590479" cy="593910"/>
          </a:xfrm>
        </p:spPr>
        <p:txBody>
          <a:bodyPr/>
          <a:lstStyle/>
          <a:p>
            <a:r>
              <a:rPr lang="en-US" sz="2400" dirty="0" err="1" smtClean="0"/>
              <a:t>IMMoRTALS</a:t>
            </a:r>
            <a:r>
              <a:rPr lang="en-US" sz="2400" dirty="0" smtClean="0"/>
              <a:t> Domain/Context:  Situation Awareness (SA)</a:t>
            </a:r>
          </a:p>
          <a:p>
            <a:pPr lvl="1"/>
            <a:endParaRPr lang="en-US" sz="2000" dirty="0" smtClean="0"/>
          </a:p>
          <a:p>
            <a:pPr lvl="1"/>
            <a:endParaRPr lang="en-US" sz="2000" dirty="0" smtClean="0"/>
          </a:p>
          <a:p>
            <a:endParaRPr lang="en-US" sz="24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4</a:t>
            </a:fld>
            <a:endParaRPr lang="en-US"/>
          </a:p>
        </p:txBody>
      </p:sp>
      <p:pic>
        <p:nvPicPr>
          <p:cNvPr id="6" name="Content Placeholder 3" descr="Phone overloaded.jpg"/>
          <p:cNvPicPr>
            <a:picLocks noChangeAspect="1"/>
          </p:cNvPicPr>
          <p:nvPr/>
        </p:nvPicPr>
        <p:blipFill>
          <a:blip r:embed="rId3" cstate="print"/>
          <a:stretch>
            <a:fillRect/>
          </a:stretch>
        </p:blipFill>
        <p:spPr bwMode="gray">
          <a:xfrm>
            <a:off x="4757665" y="1580859"/>
            <a:ext cx="4022376" cy="3105704"/>
          </a:xfrm>
          <a:prstGeom prst="rect">
            <a:avLst/>
          </a:prstGeom>
          <a:noFill/>
          <a:ln w="9525">
            <a:noFill/>
            <a:miter lim="800000"/>
            <a:headEnd/>
            <a:tailEnd/>
          </a:ln>
          <a:effectLst/>
        </p:spPr>
      </p:pic>
      <p:sp>
        <p:nvSpPr>
          <p:cNvPr id="7" name="Content Placeholder 2"/>
          <p:cNvSpPr txBox="1">
            <a:spLocks/>
          </p:cNvSpPr>
          <p:nvPr/>
        </p:nvSpPr>
        <p:spPr bwMode="auto">
          <a:xfrm>
            <a:off x="874" y="1566016"/>
            <a:ext cx="4885758" cy="44906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Important and relevant: Situation Awareness (SA) is a key part of modern warfare, law enforcement, </a:t>
            </a:r>
            <a:br>
              <a:rPr lang="en-US" sz="2000" dirty="0" smtClean="0"/>
            </a:br>
            <a:r>
              <a:rPr lang="en-US" sz="2000" dirty="0" smtClean="0"/>
              <a:t>humanitarian missions, etc.</a:t>
            </a:r>
          </a:p>
          <a:p>
            <a:pPr lvl="4"/>
            <a:endParaRPr lang="en-US" sz="1000" dirty="0" smtClean="0"/>
          </a:p>
          <a:p>
            <a:pPr marL="342900" lvl="1" indent="-342900">
              <a:buFont typeface="Arial" charset="0"/>
              <a:buChar char="•"/>
            </a:pPr>
            <a:r>
              <a:rPr lang="en-US" sz="2000" dirty="0" smtClean="0"/>
              <a:t>Manageable scope: The domain defines </a:t>
            </a:r>
            <a:r>
              <a:rPr lang="en-US" sz="2000" dirty="0"/>
              <a:t>the kind of information being processed (i.e., what are SA data) as well as the kind of processing (i.e., sharing, analysis, requesting</a:t>
            </a:r>
            <a:r>
              <a:rPr lang="en-US" sz="2000" dirty="0" smtClean="0"/>
              <a:t>)</a:t>
            </a:r>
          </a:p>
          <a:p>
            <a:pPr marL="2114550" lvl="5" indent="-342900"/>
            <a:endParaRPr lang="en-US" sz="1600" dirty="0"/>
          </a:p>
          <a:p>
            <a:r>
              <a:rPr lang="en-US" sz="2000" dirty="0" smtClean="0"/>
              <a:t>Rich source of </a:t>
            </a:r>
            <a:r>
              <a:rPr lang="en-US" sz="1800" dirty="0"/>
              <a:t>d</a:t>
            </a:r>
            <a:r>
              <a:rPr lang="en-US" sz="1800" dirty="0" smtClean="0"/>
              <a:t>iverse and changing use </a:t>
            </a:r>
            <a:br>
              <a:rPr lang="en-US" sz="1800" dirty="0" smtClean="0"/>
            </a:br>
            <a:r>
              <a:rPr lang="en-US" sz="1800" dirty="0" smtClean="0"/>
              <a:t>cases and requirements</a:t>
            </a:r>
          </a:p>
          <a:p>
            <a:pPr marL="0" indent="0">
              <a:buFont typeface="Arial" charset="0"/>
              <a:buNone/>
            </a:pPr>
            <a:endParaRPr lang="en-US" sz="2000" dirty="0"/>
          </a:p>
        </p:txBody>
      </p:sp>
    </p:spTree>
    <p:extLst>
      <p:ext uri="{BB962C8B-B14F-4D97-AF65-F5344CB8AC3E}">
        <p14:creationId xmlns:p14="http://schemas.microsoft.com/office/powerpoint/2010/main" val="14535168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Matching Mission Functionality</a:t>
            </a:r>
            <a:endParaRPr lang="en-US" dirty="0"/>
          </a:p>
        </p:txBody>
      </p:sp>
      <p:sp>
        <p:nvSpPr>
          <p:cNvPr id="5" name="Content Placeholder 4"/>
          <p:cNvSpPr>
            <a:spLocks noGrp="1"/>
          </p:cNvSpPr>
          <p:nvPr>
            <p:ph idx="1"/>
          </p:nvPr>
        </p:nvSpPr>
        <p:spPr>
          <a:xfrm>
            <a:off x="457200" y="1231490"/>
            <a:ext cx="8229600" cy="4525963"/>
          </a:xfrm>
        </p:spPr>
        <p:txBody>
          <a:bodyPr/>
          <a:lstStyle/>
          <a:p>
            <a:r>
              <a:rPr lang="en-US" dirty="0" smtClean="0"/>
              <a:t>Map mission requirements to properties of functional units</a:t>
            </a:r>
          </a:p>
          <a:p>
            <a:r>
              <a:rPr lang="en-US" dirty="0" smtClean="0"/>
              <a:t>For each type of functionality:</a:t>
            </a:r>
          </a:p>
          <a:p>
            <a:pPr lvl="1"/>
            <a:r>
              <a:rPr lang="en-US" dirty="0" smtClean="0"/>
              <a:t>Evaluate if any available DFU implementation for a given type of functionality satisfies all required properties</a:t>
            </a:r>
          </a:p>
          <a:p>
            <a:pPr lvl="2"/>
            <a:r>
              <a:rPr lang="en-US" dirty="0" smtClean="0"/>
              <a:t>Build list of compliant DFUs</a:t>
            </a:r>
          </a:p>
          <a:p>
            <a:r>
              <a:rPr lang="en-US" dirty="0" smtClean="0"/>
              <a:t>If we have at least one candidate DFU for each type of functionality, move on to resource constraint checking</a:t>
            </a:r>
          </a:p>
          <a:p>
            <a:pPr lvl="1"/>
            <a:r>
              <a:rPr lang="en-US" dirty="0" smtClean="0"/>
              <a:t>If not, attempt to compose DFUs to gain needed properties</a:t>
            </a:r>
          </a:p>
          <a:p>
            <a:endParaRPr lang="en-US" dirty="0" smtClean="0"/>
          </a:p>
        </p:txBody>
      </p:sp>
      <p:sp>
        <p:nvSpPr>
          <p:cNvPr id="3" name="Slide Number Placeholder 2"/>
          <p:cNvSpPr>
            <a:spLocks noGrp="1"/>
          </p:cNvSpPr>
          <p:nvPr>
            <p:ph type="sldNum" sz="quarter" idx="12"/>
          </p:nvPr>
        </p:nvSpPr>
        <p:spPr/>
        <p:txBody>
          <a:bodyPr/>
          <a:lstStyle/>
          <a:p>
            <a:fld id="{5163728A-5C6C-4DC9-ACFF-9E47917C1905}" type="slidenum">
              <a:rPr lang="en-US" smtClean="0"/>
              <a:pPr/>
              <a:t>40</a:t>
            </a:fld>
            <a:endParaRPr lang="en-US"/>
          </a:p>
        </p:txBody>
      </p:sp>
    </p:spTree>
    <p:extLst>
      <p:ext uri="{BB962C8B-B14F-4D97-AF65-F5344CB8AC3E}">
        <p14:creationId xmlns:p14="http://schemas.microsoft.com/office/powerpoint/2010/main" val="578200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 specification DSL</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41</a:t>
            </a:fld>
            <a:endParaRPr lang="en-US"/>
          </a:p>
        </p:txBody>
      </p:sp>
      <p:sp>
        <p:nvSpPr>
          <p:cNvPr id="8" name="Content Placeholder 2"/>
          <p:cNvSpPr txBox="1">
            <a:spLocks/>
          </p:cNvSpPr>
          <p:nvPr/>
        </p:nvSpPr>
        <p:spPr>
          <a:xfrm>
            <a:off x="457199" y="1286638"/>
            <a:ext cx="8442251" cy="5334162"/>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sz="2400" dirty="0" smtClean="0"/>
              <a:t>Can be used to answer the following questions:</a:t>
            </a:r>
          </a:p>
          <a:p>
            <a:pPr lvl="1">
              <a:spcBef>
                <a:spcPts val="1000"/>
              </a:spcBef>
            </a:pPr>
            <a:r>
              <a:rPr lang="en-US" sz="2000" dirty="0" smtClean="0"/>
              <a:t>Does an application instance satisfy the deployment model?</a:t>
            </a:r>
            <a:br>
              <a:rPr lang="en-US" sz="2000" dirty="0" smtClean="0"/>
            </a:br>
            <a:r>
              <a:rPr lang="en-US" sz="2000" dirty="0" smtClean="0"/>
              <a:t>(Type checking, status: working, incomplete integration)</a:t>
            </a:r>
          </a:p>
          <a:p>
            <a:pPr lvl="1">
              <a:spcBef>
                <a:spcPts val="1000"/>
              </a:spcBef>
            </a:pPr>
            <a:r>
              <a:rPr lang="en-US" sz="2000" dirty="0" smtClean="0"/>
              <a:t>How to configure the </a:t>
            </a:r>
            <a:r>
              <a:rPr lang="en-US" sz="2000" dirty="0" smtClean="0"/>
              <a:t>application </a:t>
            </a:r>
            <a:r>
              <a:rPr lang="en-US" sz="2000" dirty="0" smtClean="0"/>
              <a:t>model to produce a valid instance?</a:t>
            </a:r>
            <a:br>
              <a:rPr lang="en-US" sz="2000" dirty="0" smtClean="0"/>
            </a:br>
            <a:r>
              <a:rPr lang="en-US" sz="2000" dirty="0" smtClean="0"/>
              <a:t>(Type inference, status: research in-progress)</a:t>
            </a:r>
          </a:p>
          <a:p>
            <a:pPr lvl="1">
              <a:spcBef>
                <a:spcPts val="1000"/>
              </a:spcBef>
            </a:pPr>
            <a:r>
              <a:rPr lang="en-US" sz="2000" dirty="0" smtClean="0"/>
              <a:t>What is the best configuration for a deployment model?</a:t>
            </a:r>
            <a:br>
              <a:rPr lang="en-US" sz="2000" dirty="0" smtClean="0"/>
            </a:br>
            <a:r>
              <a:rPr lang="en-US" sz="2000" dirty="0" smtClean="0"/>
              <a:t>(Type inference + valuation, status: future)</a:t>
            </a:r>
          </a:p>
        </p:txBody>
      </p:sp>
    </p:spTree>
    <p:extLst>
      <p:ext uri="{BB962C8B-B14F-4D97-AF65-F5344CB8AC3E}">
        <p14:creationId xmlns:p14="http://schemas.microsoft.com/office/powerpoint/2010/main" val="29707105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DSL Example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42</a:t>
            </a:fld>
            <a:endParaRPr lang="en-US"/>
          </a:p>
        </p:txBody>
      </p:sp>
      <p:grpSp>
        <p:nvGrpSpPr>
          <p:cNvPr id="9" name="Group 8"/>
          <p:cNvGrpSpPr/>
          <p:nvPr/>
        </p:nvGrpSpPr>
        <p:grpSpPr>
          <a:xfrm>
            <a:off x="122724" y="2395737"/>
            <a:ext cx="9163199" cy="369332"/>
            <a:chOff x="416736" y="1363775"/>
            <a:chExt cx="9163199" cy="369332"/>
          </a:xfrm>
        </p:grpSpPr>
        <p:sp>
          <p:nvSpPr>
            <p:cNvPr id="5" name="TextBox 4"/>
            <p:cNvSpPr txBox="1"/>
            <p:nvPr/>
          </p:nvSpPr>
          <p:spPr>
            <a:xfrm>
              <a:off x="416736" y="1363775"/>
              <a:ext cx="9163199" cy="369332"/>
            </a:xfrm>
            <a:prstGeom prst="rect">
              <a:avLst/>
            </a:prstGeom>
            <a:noFill/>
          </p:spPr>
          <p:txBody>
            <a:bodyPr wrap="square" rtlCol="0">
              <a:spAutoFit/>
            </a:bodyPr>
            <a:lstStyle/>
            <a:p>
              <a:r>
                <a:rPr lang="en-US" dirty="0" err="1" smtClean="0"/>
                <a:t>LocationProviderAndroidGPS</a:t>
              </a:r>
              <a:r>
                <a:rPr lang="en-US" dirty="0"/>
                <a:t> </a:t>
              </a:r>
              <a:r>
                <a:rPr lang="en-US" dirty="0" smtClean="0"/>
                <a:t>: { !</a:t>
              </a:r>
              <a:r>
                <a:rPr lang="en-US" dirty="0" err="1" smtClean="0"/>
                <a:t>GPSSatSig</a:t>
              </a:r>
              <a:r>
                <a:rPr lang="en-US" dirty="0"/>
                <a:t> </a:t>
              </a:r>
              <a:r>
                <a:rPr lang="en-US" dirty="0" smtClean="0"/>
                <a:t>| r }        { !</a:t>
              </a:r>
              <a:r>
                <a:rPr lang="en-US" dirty="0" err="1" smtClean="0"/>
                <a:t>GPSSatSig</a:t>
              </a:r>
              <a:r>
                <a:rPr lang="en-US" dirty="0" smtClean="0"/>
                <a:t>, !</a:t>
              </a:r>
              <a:r>
                <a:rPr lang="en-US" dirty="0" err="1" smtClean="0"/>
                <a:t>LocData</a:t>
              </a:r>
              <a:r>
                <a:rPr lang="en-US" dirty="0" smtClean="0"/>
                <a:t> | r }</a:t>
              </a:r>
              <a:endParaRPr lang="en-US" dirty="0"/>
            </a:p>
          </p:txBody>
        </p:sp>
        <p:pic>
          <p:nvPicPr>
            <p:cNvPr id="7" name="Picture 6"/>
            <p:cNvPicPr>
              <a:picLocks noChangeAspect="1"/>
            </p:cNvPicPr>
            <p:nvPr/>
          </p:nvPicPr>
          <p:blipFill>
            <a:blip r:embed="rId3"/>
            <a:stretch>
              <a:fillRect/>
            </a:stretch>
          </p:blipFill>
          <p:spPr>
            <a:xfrm>
              <a:off x="5538777" y="1519030"/>
              <a:ext cx="342465" cy="122936"/>
            </a:xfrm>
            <a:prstGeom prst="rect">
              <a:avLst/>
            </a:prstGeom>
          </p:spPr>
        </p:pic>
      </p:grpSp>
      <p:sp>
        <p:nvSpPr>
          <p:cNvPr id="22" name="Rectangular Callout 21"/>
          <p:cNvSpPr/>
          <p:nvPr/>
        </p:nvSpPr>
        <p:spPr>
          <a:xfrm>
            <a:off x="2660994" y="3986085"/>
            <a:ext cx="1060395" cy="585217"/>
          </a:xfrm>
          <a:prstGeom prst="wedgeRectCallout">
            <a:avLst>
              <a:gd name="adj1" fmla="val 48145"/>
              <a:gd name="adj2" fmla="val -889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Needs</a:t>
            </a:r>
            <a:br>
              <a:rPr lang="en-US" dirty="0" smtClean="0"/>
            </a:br>
            <a:r>
              <a:rPr lang="en-US" dirty="0" smtClean="0"/>
              <a:t>memory</a:t>
            </a:r>
            <a:endParaRPr lang="en-US" dirty="0"/>
          </a:p>
        </p:txBody>
      </p:sp>
      <p:sp>
        <p:nvSpPr>
          <p:cNvPr id="23" name="Rectangular Callout 22"/>
          <p:cNvSpPr/>
          <p:nvPr/>
        </p:nvSpPr>
        <p:spPr>
          <a:xfrm>
            <a:off x="3288875" y="1404499"/>
            <a:ext cx="1909310" cy="585217"/>
          </a:xfrm>
          <a:prstGeom prst="wedgeRectCallout">
            <a:avLst>
              <a:gd name="adj1" fmla="val 17498"/>
              <a:gd name="adj2" fmla="val 1135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Needs GPS sig</a:t>
            </a:r>
            <a:br>
              <a:rPr lang="en-US" dirty="0" smtClean="0"/>
            </a:br>
            <a:r>
              <a:rPr lang="en-US" dirty="0" smtClean="0"/>
              <a:t>(non consumable)</a:t>
            </a:r>
            <a:endParaRPr lang="en-US" dirty="0"/>
          </a:p>
        </p:txBody>
      </p:sp>
      <p:sp>
        <p:nvSpPr>
          <p:cNvPr id="24" name="Rectangular Callout 23"/>
          <p:cNvSpPr/>
          <p:nvPr/>
        </p:nvSpPr>
        <p:spPr>
          <a:xfrm>
            <a:off x="6587034" y="3986086"/>
            <a:ext cx="2139772" cy="585216"/>
          </a:xfrm>
          <a:prstGeom prst="wedgeRectCallout">
            <a:avLst>
              <a:gd name="adj1" fmla="val 12777"/>
              <a:gd name="adj2" fmla="val -870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Consumes 128 units</a:t>
            </a:r>
            <a:br>
              <a:rPr lang="en-US" dirty="0" smtClean="0"/>
            </a:br>
            <a:r>
              <a:rPr lang="en-US" dirty="0" smtClean="0"/>
              <a:t>of memory to run</a:t>
            </a:r>
            <a:endParaRPr lang="en-US" dirty="0"/>
          </a:p>
        </p:txBody>
      </p:sp>
      <p:sp>
        <p:nvSpPr>
          <p:cNvPr id="25" name="Rectangular Callout 24"/>
          <p:cNvSpPr/>
          <p:nvPr/>
        </p:nvSpPr>
        <p:spPr>
          <a:xfrm>
            <a:off x="5374299" y="1404499"/>
            <a:ext cx="1453396" cy="585216"/>
          </a:xfrm>
          <a:prstGeom prst="wedgeRectCallout">
            <a:avLst>
              <a:gd name="adj1" fmla="val 68963"/>
              <a:gd name="adj2" fmla="val 1210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Provides</a:t>
            </a:r>
            <a:r>
              <a:rPr lang="en-US" smtClean="0"/>
              <a:t/>
            </a:r>
            <a:br>
              <a:rPr lang="en-US" smtClean="0"/>
            </a:br>
            <a:r>
              <a:rPr lang="en-US" smtClean="0"/>
              <a:t>location data</a:t>
            </a:r>
            <a:endParaRPr lang="en-US" dirty="0"/>
          </a:p>
        </p:txBody>
      </p:sp>
      <p:sp>
        <p:nvSpPr>
          <p:cNvPr id="45" name="TextBox 44"/>
          <p:cNvSpPr txBox="1"/>
          <p:nvPr/>
        </p:nvSpPr>
        <p:spPr>
          <a:xfrm>
            <a:off x="148124" y="5038479"/>
            <a:ext cx="7965440" cy="369332"/>
          </a:xfrm>
          <a:prstGeom prst="rect">
            <a:avLst/>
          </a:prstGeom>
          <a:noFill/>
        </p:spPr>
        <p:txBody>
          <a:bodyPr wrap="square" rtlCol="0">
            <a:spAutoFit/>
          </a:bodyPr>
          <a:lstStyle/>
          <a:p>
            <a:r>
              <a:rPr lang="en-US" b="1" i="1" dirty="0" smtClean="0"/>
              <a:t>Combine partial resource types into single resource type for each </a:t>
            </a:r>
            <a:r>
              <a:rPr lang="en-US" b="1" i="1" dirty="0" err="1" smtClean="0"/>
              <a:t>DFU</a:t>
            </a:r>
            <a:r>
              <a:rPr lang="en-US" b="1" i="1" dirty="0" smtClean="0"/>
              <a:t>:</a:t>
            </a:r>
            <a:endParaRPr lang="en-US" b="1" i="1" dirty="0"/>
          </a:p>
        </p:txBody>
      </p:sp>
      <p:sp>
        <p:nvSpPr>
          <p:cNvPr id="39" name="Rectangular Callout 38"/>
          <p:cNvSpPr/>
          <p:nvPr/>
        </p:nvSpPr>
        <p:spPr>
          <a:xfrm>
            <a:off x="3896477" y="3986085"/>
            <a:ext cx="1348287" cy="585217"/>
          </a:xfrm>
          <a:prstGeom prst="wedgeRectCallout">
            <a:avLst>
              <a:gd name="adj1" fmla="val -11982"/>
              <a:gd name="adj2" fmla="val -88083"/>
            </a:avLst>
          </a:prstGeom>
        </p:spPr>
        <p:style>
          <a:lnRef idx="1">
            <a:schemeClr val="accent1"/>
          </a:lnRef>
          <a:fillRef idx="3">
            <a:schemeClr val="accent1"/>
          </a:fillRef>
          <a:effectRef idx="2">
            <a:schemeClr val="accent1"/>
          </a:effectRef>
          <a:fontRef idx="minor">
            <a:schemeClr val="lt1"/>
          </a:fontRef>
        </p:style>
        <p:txBody>
          <a:bodyPr tIns="45720" rtlCol="0" anchor="ctr"/>
          <a:lstStyle/>
          <a:p>
            <a:pPr algn="ctr"/>
            <a:r>
              <a:rPr lang="en-US" dirty="0" smtClean="0"/>
              <a:t>Dependent</a:t>
            </a:r>
            <a:br>
              <a:rPr lang="en-US" dirty="0" smtClean="0"/>
            </a:br>
            <a:r>
              <a:rPr lang="en-US" dirty="0" smtClean="0"/>
              <a:t>variable</a:t>
            </a:r>
            <a:endParaRPr lang="en-US" dirty="0"/>
          </a:p>
        </p:txBody>
      </p:sp>
      <p:sp>
        <p:nvSpPr>
          <p:cNvPr id="41" name="Rectangular Callout 40"/>
          <p:cNvSpPr/>
          <p:nvPr/>
        </p:nvSpPr>
        <p:spPr>
          <a:xfrm>
            <a:off x="5415996" y="3986085"/>
            <a:ext cx="995950" cy="585216"/>
          </a:xfrm>
          <a:prstGeom prst="wedgeRectCallout">
            <a:avLst>
              <a:gd name="adj1" fmla="val 59657"/>
              <a:gd name="adj2" fmla="val -848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Refined</a:t>
            </a:r>
          </a:p>
          <a:p>
            <a:pPr algn="ctr"/>
            <a:r>
              <a:rPr lang="en-US" dirty="0" smtClean="0"/>
              <a:t>type</a:t>
            </a:r>
            <a:endParaRPr lang="en-US" dirty="0"/>
          </a:p>
        </p:txBody>
      </p:sp>
      <p:sp>
        <p:nvSpPr>
          <p:cNvPr id="43" name="Rectangular Callout 42"/>
          <p:cNvSpPr/>
          <p:nvPr/>
        </p:nvSpPr>
        <p:spPr>
          <a:xfrm>
            <a:off x="7003809" y="1102870"/>
            <a:ext cx="1755763" cy="886845"/>
          </a:xfrm>
          <a:prstGeom prst="wedgeRectCallout">
            <a:avLst>
              <a:gd name="adj1" fmla="val 21235"/>
              <a:gd name="adj2" fmla="val 9447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a:t>
            </a:r>
            <a:r>
              <a:rPr lang="en-US" dirty="0" smtClean="0"/>
              <a:t>ther resources unaffected</a:t>
            </a:r>
            <a:br>
              <a:rPr lang="en-US" dirty="0" smtClean="0"/>
            </a:br>
            <a:r>
              <a:rPr lang="en-US" dirty="0" smtClean="0"/>
              <a:t>(row poly.)</a:t>
            </a:r>
            <a:endParaRPr lang="en-US" dirty="0"/>
          </a:p>
        </p:txBody>
      </p:sp>
      <p:sp>
        <p:nvSpPr>
          <p:cNvPr id="16" name="TextBox 15"/>
          <p:cNvSpPr txBox="1"/>
          <p:nvPr/>
        </p:nvSpPr>
        <p:spPr>
          <a:xfrm>
            <a:off x="122724" y="3378175"/>
            <a:ext cx="9163199" cy="369332"/>
          </a:xfrm>
          <a:prstGeom prst="rect">
            <a:avLst/>
          </a:prstGeom>
          <a:noFill/>
        </p:spPr>
        <p:txBody>
          <a:bodyPr wrap="square" rtlCol="0">
            <a:spAutoFit/>
          </a:bodyPr>
          <a:lstStyle/>
          <a:p>
            <a:r>
              <a:rPr lang="en-US" dirty="0" err="1" smtClean="0"/>
              <a:t>LocationProviderAndroidGPS</a:t>
            </a:r>
            <a:r>
              <a:rPr lang="en-US" dirty="0"/>
              <a:t> </a:t>
            </a:r>
            <a:r>
              <a:rPr lang="en-US" dirty="0" smtClean="0"/>
              <a:t>: { Mem: </a:t>
            </a:r>
            <a:r>
              <a:rPr lang="en-US" dirty="0" err="1" smtClean="0"/>
              <a:t>m@Nat</a:t>
            </a:r>
            <a:r>
              <a:rPr lang="en-US" dirty="0" smtClean="0"/>
              <a:t> | r }       { Mem: [v | v = m – 128] | r }</a:t>
            </a:r>
            <a:endParaRPr lang="en-US" dirty="0"/>
          </a:p>
        </p:txBody>
      </p:sp>
      <p:pic>
        <p:nvPicPr>
          <p:cNvPr id="17" name="Picture 16"/>
          <p:cNvPicPr>
            <a:picLocks noChangeAspect="1"/>
          </p:cNvPicPr>
          <p:nvPr/>
        </p:nvPicPr>
        <p:blipFill>
          <a:blip r:embed="rId3"/>
          <a:stretch>
            <a:fillRect/>
          </a:stretch>
        </p:blipFill>
        <p:spPr>
          <a:xfrm>
            <a:off x="5397165" y="3524814"/>
            <a:ext cx="342465" cy="122936"/>
          </a:xfrm>
          <a:prstGeom prst="rect">
            <a:avLst/>
          </a:prstGeom>
        </p:spPr>
      </p:pic>
      <p:sp>
        <p:nvSpPr>
          <p:cNvPr id="3" name="TextBox 2"/>
          <p:cNvSpPr txBox="1"/>
          <p:nvPr/>
        </p:nvSpPr>
        <p:spPr>
          <a:xfrm>
            <a:off x="122724" y="2081986"/>
            <a:ext cx="3775393" cy="369332"/>
          </a:xfrm>
          <a:prstGeom prst="rect">
            <a:avLst/>
          </a:prstGeom>
          <a:noFill/>
        </p:spPr>
        <p:txBody>
          <a:bodyPr wrap="none" rtlCol="0">
            <a:spAutoFit/>
          </a:bodyPr>
          <a:lstStyle/>
          <a:p>
            <a:r>
              <a:rPr lang="en-US" b="1" i="1" dirty="0" smtClean="0"/>
              <a:t>High-level functional annotation:</a:t>
            </a:r>
            <a:endParaRPr lang="en-US" b="1" i="1" dirty="0"/>
          </a:p>
        </p:txBody>
      </p:sp>
      <p:sp>
        <p:nvSpPr>
          <p:cNvPr id="19" name="TextBox 18"/>
          <p:cNvSpPr txBox="1"/>
          <p:nvPr/>
        </p:nvSpPr>
        <p:spPr>
          <a:xfrm>
            <a:off x="122724" y="3064424"/>
            <a:ext cx="5750292" cy="369332"/>
          </a:xfrm>
          <a:prstGeom prst="rect">
            <a:avLst/>
          </a:prstGeom>
          <a:noFill/>
        </p:spPr>
        <p:txBody>
          <a:bodyPr wrap="none" rtlCol="0">
            <a:spAutoFit/>
          </a:bodyPr>
          <a:lstStyle/>
          <a:p>
            <a:r>
              <a:rPr lang="en-US" b="1" i="1" dirty="0" smtClean="0"/>
              <a:t>Resource usage deduced from discovery analysis:</a:t>
            </a:r>
            <a:endParaRPr lang="en-US" b="1" i="1" dirty="0"/>
          </a:p>
        </p:txBody>
      </p:sp>
      <p:sp>
        <p:nvSpPr>
          <p:cNvPr id="27" name="TextBox 26"/>
          <p:cNvSpPr txBox="1"/>
          <p:nvPr/>
        </p:nvSpPr>
        <p:spPr>
          <a:xfrm>
            <a:off x="148123" y="5412016"/>
            <a:ext cx="9163199" cy="710451"/>
          </a:xfrm>
          <a:prstGeom prst="rect">
            <a:avLst/>
          </a:prstGeom>
          <a:noFill/>
        </p:spPr>
        <p:txBody>
          <a:bodyPr wrap="square" rtlCol="0">
            <a:spAutoFit/>
          </a:bodyPr>
          <a:lstStyle/>
          <a:p>
            <a:r>
              <a:rPr lang="en-US" dirty="0" err="1" smtClean="0"/>
              <a:t>LocationProviderAndroidGPS</a:t>
            </a:r>
            <a:r>
              <a:rPr lang="en-US" dirty="0"/>
              <a:t> </a:t>
            </a:r>
            <a:r>
              <a:rPr lang="en-US" dirty="0" smtClean="0"/>
              <a:t>:  { Mem: </a:t>
            </a:r>
            <a:r>
              <a:rPr lang="en-US" dirty="0" err="1" smtClean="0"/>
              <a:t>m@Int</a:t>
            </a:r>
            <a:r>
              <a:rPr lang="en-US" dirty="0" smtClean="0"/>
              <a:t>, !</a:t>
            </a:r>
            <a:r>
              <a:rPr lang="en-US" dirty="0" err="1" smtClean="0"/>
              <a:t>GPSSatSig</a:t>
            </a:r>
            <a:r>
              <a:rPr lang="en-US" dirty="0"/>
              <a:t> </a:t>
            </a:r>
            <a:r>
              <a:rPr lang="en-US" dirty="0" smtClean="0"/>
              <a:t>| r }</a:t>
            </a:r>
          </a:p>
          <a:p>
            <a:pPr>
              <a:spcBef>
                <a:spcPts val="500"/>
              </a:spcBef>
            </a:pPr>
            <a:r>
              <a:rPr lang="en-US" dirty="0"/>
              <a:t> </a:t>
            </a:r>
            <a:r>
              <a:rPr lang="en-US" dirty="0" smtClean="0"/>
              <a:t>             { Mem: [v | v = m - 128 &amp; v ≥ 0], !</a:t>
            </a:r>
            <a:r>
              <a:rPr lang="en-US" dirty="0" err="1" smtClean="0"/>
              <a:t>GPSSatSig</a:t>
            </a:r>
            <a:r>
              <a:rPr lang="en-US" dirty="0" smtClean="0"/>
              <a:t>, !</a:t>
            </a:r>
            <a:r>
              <a:rPr lang="en-US" dirty="0" err="1" smtClean="0"/>
              <a:t>LocData</a:t>
            </a:r>
            <a:r>
              <a:rPr lang="en-US" dirty="0" smtClean="0"/>
              <a:t> | r }</a:t>
            </a:r>
            <a:endParaRPr lang="en-US" dirty="0"/>
          </a:p>
        </p:txBody>
      </p:sp>
      <p:pic>
        <p:nvPicPr>
          <p:cNvPr id="28" name="Picture 27"/>
          <p:cNvPicPr>
            <a:picLocks noChangeAspect="1"/>
          </p:cNvPicPr>
          <p:nvPr/>
        </p:nvPicPr>
        <p:blipFill>
          <a:blip r:embed="rId3"/>
          <a:stretch>
            <a:fillRect/>
          </a:stretch>
        </p:blipFill>
        <p:spPr>
          <a:xfrm>
            <a:off x="685466" y="5889371"/>
            <a:ext cx="342465" cy="122936"/>
          </a:xfrm>
          <a:prstGeom prst="rect">
            <a:avLst/>
          </a:prstGeom>
        </p:spPr>
      </p:pic>
    </p:spTree>
    <p:extLst>
      <p:ext uri="{BB962C8B-B14F-4D97-AF65-F5344CB8AC3E}">
        <p14:creationId xmlns:p14="http://schemas.microsoft.com/office/powerpoint/2010/main" val="372836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anim calcmode="lin" valueType="num">
                                      <p:cBhvr>
                                        <p:cTn id="33" dur="1000" fill="hold"/>
                                        <p:tgtEl>
                                          <p:spTgt spid="45"/>
                                        </p:tgtEl>
                                        <p:attrNameLst>
                                          <p:attrName>ppt_x</p:attrName>
                                        </p:attrNameLst>
                                      </p:cBhvr>
                                      <p:tavLst>
                                        <p:tav tm="0">
                                          <p:val>
                                            <p:strVal val="#ppt_x"/>
                                          </p:val>
                                        </p:tav>
                                        <p:tav tm="100000">
                                          <p:val>
                                            <p:strVal val="#ppt_x"/>
                                          </p:val>
                                        </p:tav>
                                      </p:tavLst>
                                    </p:anim>
                                    <p:anim calcmode="lin" valueType="num">
                                      <p:cBhvr>
                                        <p:cTn id="34" dur="1000" fill="hold"/>
                                        <p:tgtEl>
                                          <p:spTgt spid="4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anim calcmode="lin" valueType="num">
                                      <p:cBhvr>
                                        <p:cTn id="43" dur="1000" fill="hold"/>
                                        <p:tgtEl>
                                          <p:spTgt spid="41"/>
                                        </p:tgtEl>
                                        <p:attrNameLst>
                                          <p:attrName>ppt_x</p:attrName>
                                        </p:attrNameLst>
                                      </p:cBhvr>
                                      <p:tavLst>
                                        <p:tav tm="0">
                                          <p:val>
                                            <p:strVal val="#ppt_x"/>
                                          </p:val>
                                        </p:tav>
                                        <p:tav tm="100000">
                                          <p:val>
                                            <p:strVal val="#ppt_x"/>
                                          </p:val>
                                        </p:tav>
                                      </p:tavLst>
                                    </p:anim>
                                    <p:anim calcmode="lin" valueType="num">
                                      <p:cBhvr>
                                        <p:cTn id="44" dur="1000" fill="hold"/>
                                        <p:tgtEl>
                                          <p:spTgt spid="4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45" grpId="0"/>
      <p:bldP spid="39" grpId="0" animBg="1"/>
      <p:bldP spid="41" grpId="0" animBg="1"/>
      <p:bldP spid="4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DSL Example</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43</a:t>
            </a:fld>
            <a:endParaRPr lang="en-US"/>
          </a:p>
        </p:txBody>
      </p:sp>
      <p:sp>
        <p:nvSpPr>
          <p:cNvPr id="5" name="TextBox 4"/>
          <p:cNvSpPr txBox="1"/>
          <p:nvPr/>
        </p:nvSpPr>
        <p:spPr>
          <a:xfrm>
            <a:off x="241300" y="1342779"/>
            <a:ext cx="7965440" cy="369332"/>
          </a:xfrm>
          <a:prstGeom prst="rect">
            <a:avLst/>
          </a:prstGeom>
          <a:noFill/>
        </p:spPr>
        <p:txBody>
          <a:bodyPr wrap="square" rtlCol="0">
            <a:spAutoFit/>
          </a:bodyPr>
          <a:lstStyle/>
          <a:p>
            <a:r>
              <a:rPr lang="en-US" b="1" i="1" dirty="0" smtClean="0"/>
              <a:t>Simple application model with variation point:</a:t>
            </a:r>
            <a:endParaRPr lang="en-US" b="1" i="1" dirty="0"/>
          </a:p>
        </p:txBody>
      </p:sp>
      <p:sp>
        <p:nvSpPr>
          <p:cNvPr id="6" name="Rectangle 5"/>
          <p:cNvSpPr/>
          <p:nvPr/>
        </p:nvSpPr>
        <p:spPr>
          <a:xfrm>
            <a:off x="258552" y="1712111"/>
            <a:ext cx="4506362" cy="923330"/>
          </a:xfrm>
          <a:prstGeom prst="rect">
            <a:avLst/>
          </a:prstGeom>
        </p:spPr>
        <p:txBody>
          <a:bodyPr wrap="none">
            <a:spAutoFit/>
          </a:bodyPr>
          <a:lstStyle/>
          <a:p>
            <a:r>
              <a:rPr lang="en-US" dirty="0">
                <a:ea typeface="Arial" charset="0"/>
                <a:cs typeface="Arial" charset="0"/>
              </a:rPr>
              <a:t>app </a:t>
            </a:r>
            <a:r>
              <a:rPr lang="en-US" dirty="0" smtClean="0">
                <a:ea typeface="Arial" charset="0"/>
                <a:cs typeface="Arial" charset="0"/>
              </a:rPr>
              <a:t>= </a:t>
            </a:r>
            <a:r>
              <a:rPr lang="en-US" b="1" dirty="0" smtClean="0"/>
              <a:t>if check </a:t>
            </a:r>
            <a:r>
              <a:rPr lang="en-US" dirty="0" err="1" smtClean="0"/>
              <a:t>SAASM</a:t>
            </a:r>
            <a:endParaRPr lang="en-US" b="1" i="1" dirty="0"/>
          </a:p>
          <a:p>
            <a:r>
              <a:rPr lang="en-US" b="1" i="1" dirty="0" smtClean="0"/>
              <a:t>    </a:t>
            </a:r>
            <a:r>
              <a:rPr lang="en-US" b="1" dirty="0" smtClean="0"/>
              <a:t>then</a:t>
            </a:r>
            <a:r>
              <a:rPr lang="en-US" dirty="0" smtClean="0"/>
              <a:t> </a:t>
            </a:r>
            <a:r>
              <a:rPr lang="en-US" b="1" dirty="0" smtClean="0"/>
              <a:t>load</a:t>
            </a:r>
            <a:r>
              <a:rPr lang="en-US" dirty="0" smtClean="0"/>
              <a:t> </a:t>
            </a:r>
            <a:r>
              <a:rPr lang="en-US" dirty="0" err="1" smtClean="0"/>
              <a:t>LocationProviderSaasmGPS</a:t>
            </a:r>
            <a:endParaRPr lang="en-US" dirty="0" smtClean="0"/>
          </a:p>
          <a:p>
            <a:r>
              <a:rPr lang="en-US" b="1" i="1" dirty="0"/>
              <a:t> </a:t>
            </a:r>
            <a:r>
              <a:rPr lang="en-US" b="1" i="1" dirty="0" smtClean="0"/>
              <a:t>   </a:t>
            </a:r>
            <a:r>
              <a:rPr lang="en-US" b="1" dirty="0" smtClean="0"/>
              <a:t>else load</a:t>
            </a:r>
            <a:r>
              <a:rPr lang="en-US" dirty="0"/>
              <a:t> </a:t>
            </a:r>
            <a:r>
              <a:rPr lang="en-US" dirty="0" err="1"/>
              <a:t>LocationProviderAndroidGPS</a:t>
            </a:r>
            <a:endParaRPr lang="en-US" b="1" dirty="0"/>
          </a:p>
        </p:txBody>
      </p:sp>
      <p:sp>
        <p:nvSpPr>
          <p:cNvPr id="10" name="TextBox 9"/>
          <p:cNvSpPr txBox="1"/>
          <p:nvPr/>
        </p:nvSpPr>
        <p:spPr>
          <a:xfrm>
            <a:off x="241300" y="3004773"/>
            <a:ext cx="8331200" cy="369332"/>
          </a:xfrm>
          <a:prstGeom prst="rect">
            <a:avLst/>
          </a:prstGeom>
          <a:noFill/>
        </p:spPr>
        <p:txBody>
          <a:bodyPr wrap="square" rtlCol="0">
            <a:spAutoFit/>
          </a:bodyPr>
          <a:lstStyle/>
          <a:p>
            <a:r>
              <a:rPr lang="en-US" b="1" i="1" dirty="0" smtClean="0"/>
              <a:t>Parameterized application model with server and n clients:</a:t>
            </a:r>
            <a:endParaRPr lang="en-US" b="1" i="1" dirty="0"/>
          </a:p>
        </p:txBody>
      </p:sp>
      <p:sp>
        <p:nvSpPr>
          <p:cNvPr id="11" name="Rectangle 10"/>
          <p:cNvSpPr/>
          <p:nvPr/>
        </p:nvSpPr>
        <p:spPr>
          <a:xfrm>
            <a:off x="241300" y="3374105"/>
            <a:ext cx="3275256" cy="1200329"/>
          </a:xfrm>
          <a:prstGeom prst="rect">
            <a:avLst/>
          </a:prstGeom>
        </p:spPr>
        <p:txBody>
          <a:bodyPr wrap="none">
            <a:spAutoFit/>
          </a:bodyPr>
          <a:lstStyle/>
          <a:p>
            <a:r>
              <a:rPr lang="en-US" dirty="0">
                <a:ea typeface="Arial" charset="0"/>
                <a:cs typeface="Arial" charset="0"/>
              </a:rPr>
              <a:t>app </a:t>
            </a:r>
            <a:r>
              <a:rPr lang="en-US" dirty="0" smtClean="0">
                <a:ea typeface="Arial" charset="0"/>
                <a:cs typeface="Arial" charset="0"/>
              </a:rPr>
              <a:t>= </a:t>
            </a:r>
            <a:r>
              <a:rPr lang="en-US" dirty="0" err="1">
                <a:ea typeface="Arial" charset="0"/>
                <a:cs typeface="Arial" charset="0"/>
              </a:rPr>
              <a:t>λ</a:t>
            </a:r>
            <a:r>
              <a:rPr lang="en-US" dirty="0">
                <a:ea typeface="Arial" charset="0"/>
                <a:cs typeface="Arial" charset="0"/>
              </a:rPr>
              <a:t> </a:t>
            </a:r>
            <a:r>
              <a:rPr lang="en-US" dirty="0" smtClean="0">
                <a:ea typeface="Arial" charset="0"/>
                <a:cs typeface="Arial" charset="0"/>
              </a:rPr>
              <a:t>n. </a:t>
            </a:r>
          </a:p>
          <a:p>
            <a:r>
              <a:rPr lang="en-US" b="1" dirty="0">
                <a:ea typeface="Arial" charset="0"/>
                <a:cs typeface="Arial" charset="0"/>
              </a:rPr>
              <a:t> </a:t>
            </a:r>
            <a:r>
              <a:rPr lang="en-US" b="1" dirty="0" smtClean="0">
                <a:ea typeface="Arial" charset="0"/>
                <a:cs typeface="Arial" charset="0"/>
              </a:rPr>
              <a:t>   </a:t>
            </a:r>
            <a:r>
              <a:rPr lang="en-US" dirty="0" smtClean="0">
                <a:ea typeface="Arial" charset="0"/>
                <a:cs typeface="Arial" charset="0"/>
              </a:rPr>
              <a:t>s ← </a:t>
            </a:r>
            <a:r>
              <a:rPr lang="en-US" b="1" dirty="0" smtClean="0"/>
              <a:t>load </a:t>
            </a:r>
            <a:r>
              <a:rPr lang="en-US" dirty="0" smtClean="0"/>
              <a:t>server</a:t>
            </a:r>
          </a:p>
          <a:p>
            <a:r>
              <a:rPr lang="en-US" b="1" i="1" dirty="0"/>
              <a:t> </a:t>
            </a:r>
            <a:r>
              <a:rPr lang="en-US" b="1" i="1" dirty="0" smtClean="0"/>
              <a:t>   </a:t>
            </a:r>
            <a:r>
              <a:rPr lang="en-US" dirty="0" err="1"/>
              <a:t>c</a:t>
            </a:r>
            <a:r>
              <a:rPr lang="en-US" dirty="0" err="1" smtClean="0">
                <a:ea typeface="Arial" charset="0"/>
                <a:cs typeface="Arial" charset="0"/>
              </a:rPr>
              <a:t>s</a:t>
            </a:r>
            <a:r>
              <a:rPr lang="en-US" dirty="0" smtClean="0">
                <a:ea typeface="Arial" charset="0"/>
                <a:cs typeface="Arial" charset="0"/>
              </a:rPr>
              <a:t> </a:t>
            </a:r>
            <a:r>
              <a:rPr lang="en-US" dirty="0">
                <a:ea typeface="Arial" charset="0"/>
                <a:cs typeface="Arial" charset="0"/>
              </a:rPr>
              <a:t>← </a:t>
            </a:r>
            <a:r>
              <a:rPr lang="en-US" b="1" dirty="0" smtClean="0"/>
              <a:t>repeat </a:t>
            </a:r>
            <a:r>
              <a:rPr lang="en-US" dirty="0" smtClean="0"/>
              <a:t>n (</a:t>
            </a:r>
            <a:r>
              <a:rPr lang="en-US" b="1" dirty="0" smtClean="0"/>
              <a:t>load </a:t>
            </a:r>
            <a:r>
              <a:rPr lang="en-US" dirty="0" smtClean="0"/>
              <a:t>client) </a:t>
            </a:r>
            <a:endParaRPr lang="en-US" b="1" i="1" dirty="0"/>
          </a:p>
          <a:p>
            <a:r>
              <a:rPr lang="en-US" b="1" i="1" dirty="0" smtClean="0"/>
              <a:t>    </a:t>
            </a:r>
            <a:r>
              <a:rPr lang="en-US" b="1" dirty="0" smtClean="0"/>
              <a:t>return </a:t>
            </a:r>
            <a:r>
              <a:rPr lang="en-US" dirty="0" smtClean="0"/>
              <a:t>(s, </a:t>
            </a:r>
            <a:r>
              <a:rPr lang="en-US" dirty="0" err="1" smtClean="0"/>
              <a:t>cs</a:t>
            </a:r>
            <a:r>
              <a:rPr lang="en-US" dirty="0" smtClean="0"/>
              <a:t>)</a:t>
            </a:r>
            <a:endParaRPr lang="en-US" b="1" dirty="0"/>
          </a:p>
        </p:txBody>
      </p:sp>
      <p:sp>
        <p:nvSpPr>
          <p:cNvPr id="12" name="TextBox 11"/>
          <p:cNvSpPr txBox="1"/>
          <p:nvPr/>
        </p:nvSpPr>
        <p:spPr>
          <a:xfrm>
            <a:off x="258552" y="4906171"/>
            <a:ext cx="7948188" cy="1200329"/>
          </a:xfrm>
          <a:prstGeom prst="rect">
            <a:avLst/>
          </a:prstGeom>
          <a:noFill/>
        </p:spPr>
        <p:txBody>
          <a:bodyPr wrap="square" rtlCol="0">
            <a:spAutoFit/>
          </a:bodyPr>
          <a:lstStyle/>
          <a:p>
            <a:r>
              <a:rPr lang="en-US" dirty="0" smtClean="0">
                <a:solidFill>
                  <a:schemeClr val="bg1">
                    <a:lumMod val="50000"/>
                  </a:schemeClr>
                </a:solidFill>
              </a:rPr>
              <a:t>Monadic style:</a:t>
            </a:r>
          </a:p>
          <a:p>
            <a:r>
              <a:rPr lang="en-US" dirty="0" smtClean="0">
                <a:solidFill>
                  <a:schemeClr val="bg1">
                    <a:lumMod val="50000"/>
                  </a:schemeClr>
                </a:solidFill>
              </a:rPr>
              <a:t>    – resource constraints are checked and propagated in the background</a:t>
            </a:r>
          </a:p>
          <a:p>
            <a:r>
              <a:rPr lang="en-US" dirty="0" smtClean="0">
                <a:solidFill>
                  <a:schemeClr val="bg1">
                    <a:lumMod val="50000"/>
                  </a:schemeClr>
                </a:solidFill>
              </a:rPr>
              <a:t>    – resulting application must satisfy the deployment model</a:t>
            </a:r>
            <a:br>
              <a:rPr lang="en-US" dirty="0" smtClean="0">
                <a:solidFill>
                  <a:schemeClr val="bg1">
                    <a:lumMod val="50000"/>
                  </a:schemeClr>
                </a:solidFill>
              </a:rPr>
            </a:br>
            <a:r>
              <a:rPr lang="en-US" dirty="0" smtClean="0">
                <a:solidFill>
                  <a:schemeClr val="bg1">
                    <a:lumMod val="50000"/>
                  </a:schemeClr>
                </a:solidFill>
              </a:rPr>
              <a:t>       (description of required services + constraints on resource environment)</a:t>
            </a:r>
            <a:endParaRPr lang="en-US" dirty="0">
              <a:solidFill>
                <a:schemeClr val="bg1">
                  <a:lumMod val="50000"/>
                </a:schemeClr>
              </a:solidFill>
            </a:endParaRPr>
          </a:p>
        </p:txBody>
      </p:sp>
    </p:spTree>
    <p:extLst>
      <p:ext uri="{BB962C8B-B14F-4D97-AF65-F5344CB8AC3E}">
        <p14:creationId xmlns:p14="http://schemas.microsoft.com/office/powerpoint/2010/main" val="24156457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Beyond Substitution </a:t>
            </a:r>
            <a:endParaRPr lang="en-US" dirty="0"/>
          </a:p>
        </p:txBody>
      </p:sp>
      <p:sp>
        <p:nvSpPr>
          <p:cNvPr id="3" name="Content Placeholder 2"/>
          <p:cNvSpPr>
            <a:spLocks noGrp="1"/>
          </p:cNvSpPr>
          <p:nvPr>
            <p:ph idx="1"/>
          </p:nvPr>
        </p:nvSpPr>
        <p:spPr>
          <a:xfrm>
            <a:off x="457200" y="1134979"/>
            <a:ext cx="8446168" cy="4525963"/>
          </a:xfrm>
        </p:spPr>
        <p:txBody>
          <a:bodyPr/>
          <a:lstStyle/>
          <a:p>
            <a:r>
              <a:rPr lang="en-US" dirty="0" smtClean="0"/>
              <a:t>Based on resource availability and mission requirements, the DAS may </a:t>
            </a:r>
            <a:r>
              <a:rPr lang="en-US" u="sng" dirty="0" smtClean="0"/>
              <a:t>substitute</a:t>
            </a:r>
            <a:r>
              <a:rPr lang="en-US" dirty="0" smtClean="0"/>
              <a:t> a DFU </a:t>
            </a:r>
          </a:p>
          <a:p>
            <a:r>
              <a:rPr lang="en-US" dirty="0" smtClean="0"/>
              <a:t>But the replacement DFU may not be available</a:t>
            </a:r>
          </a:p>
          <a:p>
            <a:pPr lvl="1"/>
            <a:r>
              <a:rPr lang="en-US" u="sng" dirty="0" smtClean="0"/>
              <a:t>Transform</a:t>
            </a:r>
            <a:r>
              <a:rPr lang="en-US" dirty="0" smtClean="0"/>
              <a:t>: extend a function with existing raw material</a:t>
            </a:r>
          </a:p>
          <a:p>
            <a:pPr lvl="1"/>
            <a:r>
              <a:rPr lang="en-US" u="sng" dirty="0" smtClean="0"/>
              <a:t>Insert</a:t>
            </a:r>
            <a:r>
              <a:rPr lang="en-US" dirty="0" smtClean="0"/>
              <a:t>: add an adapter or wrapper</a:t>
            </a:r>
          </a:p>
          <a:p>
            <a:pPr lvl="1"/>
            <a:r>
              <a:rPr lang="en-US" u="sng" dirty="0" smtClean="0"/>
              <a:t>Compose and Substitute</a:t>
            </a:r>
            <a:r>
              <a:rPr lang="en-US" dirty="0" smtClean="0"/>
              <a:t>: compose two DFU classes</a:t>
            </a:r>
            <a:endParaRPr lang="en-US" dirty="0"/>
          </a:p>
          <a:p>
            <a:r>
              <a:rPr lang="en-US" dirty="0" smtClean="0"/>
              <a:t>Even after substitution, insertions or transformation, the resulting application may not fit available resource</a:t>
            </a:r>
          </a:p>
          <a:p>
            <a:pPr lvl="1"/>
            <a:r>
              <a:rPr lang="en-US" u="sng" dirty="0" smtClean="0"/>
              <a:t>Removal</a:t>
            </a:r>
            <a:r>
              <a:rPr lang="en-US" dirty="0" smtClean="0"/>
              <a:t>: Leverage discovery via mutation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44</a:t>
            </a:fld>
            <a:endParaRPr lang="en-US"/>
          </a:p>
        </p:txBody>
      </p:sp>
    </p:spTree>
    <p:extLst>
      <p:ext uri="{BB962C8B-B14F-4D97-AF65-F5344CB8AC3E}">
        <p14:creationId xmlns:p14="http://schemas.microsoft.com/office/powerpoint/2010/main" val="561542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134056"/>
            <a:ext cx="8229600" cy="5025443"/>
          </a:xfrm>
        </p:spPr>
        <p:txBody>
          <a:bodyPr/>
          <a:lstStyle/>
          <a:p>
            <a:r>
              <a:rPr lang="en-US" dirty="0" smtClean="0"/>
              <a:t>Compose functional aspect: e.g. Explicit </a:t>
            </a:r>
            <a:r>
              <a:rPr lang="en-US" i="1" dirty="0" smtClean="0"/>
              <a:t>Mission requirement</a:t>
            </a:r>
            <a:r>
              <a:rPr lang="en-US" dirty="0" smtClean="0"/>
              <a:t> for data-at-rest encryption leads to implied requirement that the  </a:t>
            </a:r>
            <a:r>
              <a:rPr lang="en-US" dirty="0" err="1" smtClean="0"/>
              <a:t>TrackLogger</a:t>
            </a:r>
            <a:r>
              <a:rPr lang="en-US" dirty="0" smtClean="0"/>
              <a:t> </a:t>
            </a:r>
            <a:r>
              <a:rPr lang="en-US" dirty="0" smtClean="0"/>
              <a:t>functional type must </a:t>
            </a:r>
            <a:r>
              <a:rPr lang="en-US" dirty="0" smtClean="0"/>
              <a:t>have “encrypted” property.</a:t>
            </a:r>
          </a:p>
          <a:p>
            <a:pPr lvl="1"/>
            <a:r>
              <a:rPr lang="en-US" dirty="0" smtClean="0"/>
              <a:t>Need to compose a </a:t>
            </a:r>
            <a:r>
              <a:rPr lang="en-US" i="1" dirty="0" smtClean="0"/>
              <a:t>Crypto </a:t>
            </a:r>
            <a:r>
              <a:rPr lang="en-US" dirty="0" smtClean="0"/>
              <a:t>DFU with </a:t>
            </a:r>
            <a:r>
              <a:rPr lang="en-US" dirty="0" smtClean="0"/>
              <a:t>a </a:t>
            </a:r>
            <a:r>
              <a:rPr lang="en-US" dirty="0" err="1" smtClean="0"/>
              <a:t>TrackLogger</a:t>
            </a:r>
            <a:r>
              <a:rPr lang="en-US" dirty="0" smtClean="0"/>
              <a:t> </a:t>
            </a:r>
            <a:r>
              <a:rPr lang="en-US" dirty="0" smtClean="0"/>
              <a:t>DFU </a:t>
            </a:r>
            <a:r>
              <a:rPr lang="en-US" dirty="0" smtClean="0"/>
              <a:t>implementation </a:t>
            </a:r>
            <a:r>
              <a:rPr lang="en-US" dirty="0" smtClean="0"/>
              <a:t>to satisfy mission requirements.</a:t>
            </a:r>
          </a:p>
          <a:p>
            <a:r>
              <a:rPr lang="en-US" dirty="0" smtClean="0"/>
              <a:t>Compose resource aspect: compression of various forms trade off one resource for another</a:t>
            </a:r>
          </a:p>
          <a:p>
            <a:r>
              <a:rPr lang="en-US" dirty="0" smtClean="0"/>
              <a:t>Compose data-types:  combine individuals into a structure (or class) </a:t>
            </a:r>
          </a:p>
          <a:p>
            <a:pPr lvl="1"/>
            <a:r>
              <a:rPr lang="en-US" dirty="0" smtClean="0"/>
              <a:t>e.g. (double </a:t>
            </a:r>
            <a:r>
              <a:rPr lang="en-US" dirty="0" err="1" smtClean="0"/>
              <a:t>lat</a:t>
            </a:r>
            <a:r>
              <a:rPr lang="en-US" dirty="0" smtClean="0"/>
              <a:t>, double </a:t>
            </a:r>
            <a:r>
              <a:rPr lang="en-US" dirty="0" err="1" smtClean="0"/>
              <a:t>lon</a:t>
            </a:r>
            <a:r>
              <a:rPr lang="en-US" dirty="0" smtClean="0"/>
              <a:t>) -&gt; coordinate structure</a:t>
            </a:r>
            <a:endParaRPr lang="en-US" dirty="0"/>
          </a:p>
        </p:txBody>
      </p:sp>
      <p:sp>
        <p:nvSpPr>
          <p:cNvPr id="2" name="Title 1"/>
          <p:cNvSpPr>
            <a:spLocks noGrp="1"/>
          </p:cNvSpPr>
          <p:nvPr>
            <p:ph type="title"/>
          </p:nvPr>
        </p:nvSpPr>
        <p:spPr/>
        <p:txBody>
          <a:bodyPr/>
          <a:lstStyle/>
          <a:p>
            <a:r>
              <a:rPr lang="en-US" dirty="0" smtClean="0"/>
              <a:t>Composing DFUs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45</a:t>
            </a:fld>
            <a:endParaRPr lang="en-US"/>
          </a:p>
        </p:txBody>
      </p:sp>
    </p:spTree>
    <p:extLst>
      <p:ext uri="{BB962C8B-B14F-4D97-AF65-F5344CB8AC3E}">
        <p14:creationId xmlns:p14="http://schemas.microsoft.com/office/powerpoint/2010/main" val="38179507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Composing DFUs Challenges</a:t>
            </a:r>
            <a:endParaRPr lang="en-US" dirty="0"/>
          </a:p>
        </p:txBody>
      </p:sp>
      <p:sp>
        <p:nvSpPr>
          <p:cNvPr id="3" name="Content Placeholder 2"/>
          <p:cNvSpPr>
            <a:spLocks noGrp="1"/>
          </p:cNvSpPr>
          <p:nvPr>
            <p:ph idx="1"/>
          </p:nvPr>
        </p:nvSpPr>
        <p:spPr/>
        <p:txBody>
          <a:bodyPr/>
          <a:lstStyle/>
          <a:p>
            <a:r>
              <a:rPr lang="en-US" dirty="0" smtClean="0"/>
              <a:t>Invertible?</a:t>
            </a:r>
          </a:p>
          <a:p>
            <a:pPr lvl="1"/>
            <a:r>
              <a:rPr lang="en-US" dirty="0" smtClean="0"/>
              <a:t>Encryption and some kinds of compression need to be inverted (e.g. if you encrypt on the ‘write’ of some data, you need to decrypt on the ‘read’ of that same data).</a:t>
            </a:r>
          </a:p>
          <a:p>
            <a:pPr lvl="1"/>
            <a:r>
              <a:rPr lang="en-US" dirty="0" smtClean="0"/>
              <a:t>Our application model will tell the DAS that two points in the application are linked, but challenges remain.</a:t>
            </a:r>
          </a:p>
          <a:p>
            <a:r>
              <a:rPr lang="en-US" dirty="0" smtClean="0"/>
              <a:t>Ordering</a:t>
            </a:r>
          </a:p>
          <a:p>
            <a:pPr lvl="1"/>
            <a:r>
              <a:rPr lang="en-US" dirty="0" smtClean="0"/>
              <a:t>The end result of </a:t>
            </a:r>
            <a:r>
              <a:rPr lang="en-US" b="1" dirty="0" smtClean="0"/>
              <a:t>encrypt(compress(byte[]))</a:t>
            </a:r>
            <a:r>
              <a:rPr lang="en-US" dirty="0" smtClean="0"/>
              <a:t> is very different from </a:t>
            </a:r>
            <a:r>
              <a:rPr lang="en-US" b="1" dirty="0" smtClean="0"/>
              <a:t>compress(encrypt(byte[]))</a:t>
            </a:r>
            <a:r>
              <a:rPr lang="en-US" dirty="0" smtClean="0"/>
              <a:t>, which affects resource consumption.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46</a:t>
            </a:fld>
            <a:endParaRPr lang="en-US"/>
          </a:p>
        </p:txBody>
      </p:sp>
    </p:spTree>
    <p:extLst>
      <p:ext uri="{BB962C8B-B14F-4D97-AF65-F5344CB8AC3E}">
        <p14:creationId xmlns:p14="http://schemas.microsoft.com/office/powerpoint/2010/main" val="8035173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79293" y="2584821"/>
            <a:ext cx="1867647" cy="3556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1600" dirty="0"/>
              <a:t>Mutate program P to program P’ that also passes test suite T</a:t>
            </a:r>
          </a:p>
          <a:p>
            <a:pPr marL="285750" indent="-285750">
              <a:buFont typeface="Arial"/>
              <a:buChar char="•"/>
            </a:pPr>
            <a:r>
              <a:rPr lang="en-US" sz="1600" dirty="0"/>
              <a:t>P’ has less code, but still passes all tests</a:t>
            </a:r>
          </a:p>
          <a:p>
            <a:pPr marL="285750" indent="-285750">
              <a:buFont typeface="Arial"/>
              <a:buChar char="•"/>
            </a:pPr>
            <a:r>
              <a:rPr lang="en-US" sz="1600" dirty="0"/>
              <a:t>Static and dynamic analysis used to split P-P’ into units and map those units to reclaimable </a:t>
            </a:r>
            <a:r>
              <a:rPr lang="en-US" sz="1600" dirty="0" smtClean="0"/>
              <a:t>resources</a:t>
            </a:r>
            <a:endParaRPr lang="en-US" sz="1600" dirty="0"/>
          </a:p>
        </p:txBody>
      </p:sp>
      <p:sp>
        <p:nvSpPr>
          <p:cNvPr id="2" name="Title 1"/>
          <p:cNvSpPr>
            <a:spLocks noGrp="1"/>
          </p:cNvSpPr>
          <p:nvPr>
            <p:ph type="title"/>
          </p:nvPr>
        </p:nvSpPr>
        <p:spPr/>
        <p:txBody>
          <a:bodyPr/>
          <a:lstStyle/>
          <a:p>
            <a:r>
              <a:rPr lang="en-US" dirty="0" smtClean="0"/>
              <a:t>Discovery via Mutation: Overview</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Relying </a:t>
            </a:r>
            <a:r>
              <a:rPr lang="en-US" sz="1800" b="1" dirty="0" smtClean="0"/>
              <a:t>exclusively</a:t>
            </a:r>
            <a:r>
              <a:rPr lang="en-US" sz="1800" dirty="0" smtClean="0"/>
              <a:t> on annotations/DFU-based approach limits ability to discover non-critical resource </a:t>
            </a:r>
            <a:r>
              <a:rPr lang="en-US" sz="1800" b="1" dirty="0" smtClean="0"/>
              <a:t>uses</a:t>
            </a:r>
            <a:r>
              <a:rPr lang="en-US" sz="1800" dirty="0" smtClean="0"/>
              <a:t> in legacy or other non-annotated code</a:t>
            </a:r>
          </a:p>
          <a:p>
            <a:r>
              <a:rPr lang="en-US" sz="1800" b="1" dirty="0" smtClean="0"/>
              <a:t>Solution</a:t>
            </a:r>
            <a:r>
              <a:rPr lang="en-US" sz="1800" dirty="0" smtClean="0"/>
              <a:t>:  use the </a:t>
            </a:r>
            <a:r>
              <a:rPr lang="en-US" sz="1800" b="1" dirty="0" smtClean="0"/>
              <a:t>test suite </a:t>
            </a:r>
            <a:r>
              <a:rPr lang="en-US" sz="1800" dirty="0" smtClean="0"/>
              <a:t>to automatically identify non-critical functionality, map removal units to reclaimable resources</a:t>
            </a:r>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47</a:t>
            </a:fld>
            <a:endParaRPr lang="en-US" dirty="0"/>
          </a:p>
        </p:txBody>
      </p:sp>
      <p:sp>
        <p:nvSpPr>
          <p:cNvPr id="5" name="Shape 57"/>
          <p:cNvSpPr/>
          <p:nvPr/>
        </p:nvSpPr>
        <p:spPr>
          <a:xfrm>
            <a:off x="2483771" y="2984342"/>
            <a:ext cx="7157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endParaRPr lang="en" dirty="0"/>
          </a:p>
        </p:txBody>
      </p:sp>
      <p:sp>
        <p:nvSpPr>
          <p:cNvPr id="6" name="Shape 59"/>
          <p:cNvSpPr/>
          <p:nvPr/>
        </p:nvSpPr>
        <p:spPr>
          <a:xfrm>
            <a:off x="2872634" y="3985221"/>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cxnSp>
        <p:nvCxnSpPr>
          <p:cNvPr id="7" name="Shape 60"/>
          <p:cNvCxnSpPr>
            <a:stCxn id="6" idx="0"/>
            <a:endCxn id="5" idx="4"/>
          </p:cNvCxnSpPr>
          <p:nvPr/>
        </p:nvCxnSpPr>
        <p:spPr>
          <a:xfrm flipH="1" flipV="1">
            <a:off x="2841621" y="3491042"/>
            <a:ext cx="500363" cy="494179"/>
          </a:xfrm>
          <a:prstGeom prst="straightConnector1">
            <a:avLst/>
          </a:prstGeom>
          <a:noFill/>
          <a:ln w="9525" cap="flat" cmpd="sng">
            <a:solidFill>
              <a:srgbClr val="000000"/>
            </a:solidFill>
            <a:prstDash val="solid"/>
            <a:round/>
            <a:headEnd type="none" w="lg" len="lg"/>
            <a:tailEnd type="triangle" w="lg" len="lg"/>
          </a:ln>
        </p:spPr>
      </p:cxnSp>
      <p:cxnSp>
        <p:nvCxnSpPr>
          <p:cNvPr id="8" name="Shape 61"/>
          <p:cNvCxnSpPr>
            <a:stCxn id="6" idx="3"/>
            <a:endCxn id="26" idx="1"/>
          </p:cNvCxnSpPr>
          <p:nvPr/>
        </p:nvCxnSpPr>
        <p:spPr>
          <a:xfrm>
            <a:off x="3811334" y="4285071"/>
            <a:ext cx="577090" cy="692254"/>
          </a:xfrm>
          <a:prstGeom prst="straightConnector1">
            <a:avLst/>
          </a:prstGeom>
          <a:noFill/>
          <a:ln w="9525" cap="flat" cmpd="sng">
            <a:solidFill>
              <a:srgbClr val="000000"/>
            </a:solidFill>
            <a:prstDash val="solid"/>
            <a:round/>
            <a:headEnd type="none" w="lg" len="lg"/>
            <a:tailEnd type="triangle" w="lg" len="lg"/>
          </a:ln>
        </p:spPr>
      </p:cxnSp>
      <p:sp>
        <p:nvSpPr>
          <p:cNvPr id="9" name="Shape 63"/>
          <p:cNvSpPr/>
          <p:nvPr/>
        </p:nvSpPr>
        <p:spPr>
          <a:xfrm>
            <a:off x="4949503" y="2868706"/>
            <a:ext cx="1989900" cy="874643"/>
          </a:xfrm>
          <a:prstGeom prst="roundRect">
            <a:avLst>
              <a:gd name="adj" fmla="val 16667"/>
            </a:avLst>
          </a:prstGeom>
          <a:solidFill>
            <a:srgbClr val="CFE2F3"/>
          </a:solidFill>
          <a:ln w="9525" cap="flat" cmpd="sng">
            <a:solidFill>
              <a:schemeClr val="bg2">
                <a:lumMod val="20000"/>
                <a:lumOff val="80000"/>
              </a:schemeClr>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JavaReducer: </a:t>
            </a:r>
            <a:r>
              <a:rPr lang="en" dirty="0"/>
              <a:t>Mutation + Delta Debugger</a:t>
            </a:r>
          </a:p>
        </p:txBody>
      </p:sp>
      <p:cxnSp>
        <p:nvCxnSpPr>
          <p:cNvPr id="10" name="Shape 64"/>
          <p:cNvCxnSpPr>
            <a:stCxn id="5" idx="6"/>
            <a:endCxn id="9" idx="1"/>
          </p:cNvCxnSpPr>
          <p:nvPr/>
        </p:nvCxnSpPr>
        <p:spPr>
          <a:xfrm>
            <a:off x="3199471" y="3237692"/>
            <a:ext cx="1750032" cy="68336"/>
          </a:xfrm>
          <a:prstGeom prst="straightConnector1">
            <a:avLst/>
          </a:prstGeom>
          <a:noFill/>
          <a:ln w="9525" cap="flat" cmpd="sng">
            <a:solidFill>
              <a:srgbClr val="000000"/>
            </a:solidFill>
            <a:prstDash val="solid"/>
            <a:round/>
            <a:headEnd type="none" w="lg" len="lg"/>
            <a:tailEnd type="triangle" w="lg" len="lg"/>
          </a:ln>
        </p:spPr>
      </p:cxnSp>
      <p:cxnSp>
        <p:nvCxnSpPr>
          <p:cNvPr id="11" name="Shape 65"/>
          <p:cNvCxnSpPr>
            <a:stCxn id="6" idx="3"/>
            <a:endCxn id="9" idx="1"/>
          </p:cNvCxnSpPr>
          <p:nvPr/>
        </p:nvCxnSpPr>
        <p:spPr>
          <a:xfrm flipV="1">
            <a:off x="3811334" y="3306028"/>
            <a:ext cx="1138169" cy="979043"/>
          </a:xfrm>
          <a:prstGeom prst="straightConnector1">
            <a:avLst/>
          </a:prstGeom>
          <a:noFill/>
          <a:ln w="9525" cap="flat" cmpd="sng">
            <a:solidFill>
              <a:srgbClr val="000000"/>
            </a:solidFill>
            <a:prstDash val="solid"/>
            <a:round/>
            <a:headEnd type="none" w="lg" len="lg"/>
            <a:tailEnd type="triangle" w="lg" len="lg"/>
          </a:ln>
        </p:spPr>
      </p:cxnSp>
      <p:sp>
        <p:nvSpPr>
          <p:cNvPr id="12" name="Shape 66"/>
          <p:cNvSpPr/>
          <p:nvPr/>
        </p:nvSpPr>
        <p:spPr>
          <a:xfrm>
            <a:off x="7401003" y="4141008"/>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sp>
        <p:nvSpPr>
          <p:cNvPr id="13" name="Shape 67"/>
          <p:cNvSpPr/>
          <p:nvPr/>
        </p:nvSpPr>
        <p:spPr>
          <a:xfrm>
            <a:off x="8177003" y="2984342"/>
            <a:ext cx="8385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r>
              <a:rPr lang="en" dirty="0"/>
              <a:t>’</a:t>
            </a:r>
          </a:p>
        </p:txBody>
      </p:sp>
      <p:cxnSp>
        <p:nvCxnSpPr>
          <p:cNvPr id="14" name="Shape 68"/>
          <p:cNvCxnSpPr>
            <a:stCxn id="9" idx="3"/>
            <a:endCxn id="13" idx="2"/>
          </p:cNvCxnSpPr>
          <p:nvPr/>
        </p:nvCxnSpPr>
        <p:spPr>
          <a:xfrm flipV="1">
            <a:off x="6939403" y="3237692"/>
            <a:ext cx="1237600" cy="68336"/>
          </a:xfrm>
          <a:prstGeom prst="straightConnector1">
            <a:avLst/>
          </a:prstGeom>
          <a:noFill/>
          <a:ln w="9525" cap="flat" cmpd="sng">
            <a:solidFill>
              <a:srgbClr val="000000"/>
            </a:solidFill>
            <a:prstDash val="solid"/>
            <a:round/>
            <a:headEnd type="none" w="lg" len="lg"/>
            <a:tailEnd type="triangle" w="lg" len="lg"/>
          </a:ln>
        </p:spPr>
      </p:cxnSp>
      <p:cxnSp>
        <p:nvCxnSpPr>
          <p:cNvPr id="15" name="Shape 69"/>
          <p:cNvCxnSpPr>
            <a:stCxn id="12" idx="0"/>
            <a:endCxn id="13" idx="4"/>
          </p:cNvCxnSpPr>
          <p:nvPr/>
        </p:nvCxnSpPr>
        <p:spPr>
          <a:xfrm rot="10800000" flipH="1">
            <a:off x="7870353" y="3490908"/>
            <a:ext cx="726000" cy="650100"/>
          </a:xfrm>
          <a:prstGeom prst="straightConnector1">
            <a:avLst/>
          </a:prstGeom>
          <a:noFill/>
          <a:ln w="9525" cap="flat" cmpd="sng">
            <a:solidFill>
              <a:srgbClr val="000000"/>
            </a:solidFill>
            <a:prstDash val="solid"/>
            <a:round/>
            <a:headEnd type="none" w="lg" len="lg"/>
            <a:tailEnd type="triangle" w="lg" len="lg"/>
          </a:ln>
        </p:spPr>
      </p:cxnSp>
      <p:cxnSp>
        <p:nvCxnSpPr>
          <p:cNvPr id="16" name="Shape 72"/>
          <p:cNvCxnSpPr>
            <a:stCxn id="5" idx="3"/>
            <a:endCxn id="25" idx="0"/>
          </p:cNvCxnSpPr>
          <p:nvPr/>
        </p:nvCxnSpPr>
        <p:spPr>
          <a:xfrm>
            <a:off x="2588583" y="3416838"/>
            <a:ext cx="284060" cy="1678145"/>
          </a:xfrm>
          <a:prstGeom prst="straightConnector1">
            <a:avLst/>
          </a:prstGeom>
          <a:noFill/>
          <a:ln w="9525" cap="flat" cmpd="sng">
            <a:solidFill>
              <a:srgbClr val="000000"/>
            </a:solidFill>
            <a:prstDash val="solid"/>
            <a:round/>
            <a:headEnd type="none" w="lg" len="lg"/>
            <a:tailEnd type="triangle" w="lg" len="lg"/>
          </a:ln>
        </p:spPr>
      </p:cxnSp>
      <p:cxnSp>
        <p:nvCxnSpPr>
          <p:cNvPr id="17" name="Shape 73"/>
          <p:cNvCxnSpPr>
            <a:stCxn id="13" idx="4"/>
            <a:endCxn id="27" idx="0"/>
          </p:cNvCxnSpPr>
          <p:nvPr/>
        </p:nvCxnSpPr>
        <p:spPr>
          <a:xfrm flipH="1">
            <a:off x="8450928" y="3491042"/>
            <a:ext cx="145325" cy="1684396"/>
          </a:xfrm>
          <a:prstGeom prst="straightConnector1">
            <a:avLst/>
          </a:prstGeom>
          <a:noFill/>
          <a:ln w="9525" cap="flat" cmpd="sng">
            <a:solidFill>
              <a:srgbClr val="000000"/>
            </a:solidFill>
            <a:prstDash val="solid"/>
            <a:round/>
            <a:headEnd type="none" w="lg" len="lg"/>
            <a:tailEnd type="triangle" w="lg" len="lg"/>
          </a:ln>
        </p:spPr>
      </p:cxnSp>
      <p:sp>
        <p:nvSpPr>
          <p:cNvPr id="18" name="Shape 74"/>
          <p:cNvSpPr/>
          <p:nvPr/>
        </p:nvSpPr>
        <p:spPr>
          <a:xfrm>
            <a:off x="5098325" y="5493725"/>
            <a:ext cx="1545850" cy="3291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Diff S-S’</a:t>
            </a:r>
            <a:r>
              <a:rPr lang="en-US" dirty="0" smtClean="0"/>
              <a:t> </a:t>
            </a:r>
            <a:r>
              <a:rPr lang="en" dirty="0" smtClean="0"/>
              <a:t>D-D</a:t>
            </a:r>
            <a:r>
              <a:rPr lang="en" dirty="0"/>
              <a:t>’</a:t>
            </a:r>
          </a:p>
        </p:txBody>
      </p:sp>
      <p:cxnSp>
        <p:nvCxnSpPr>
          <p:cNvPr id="19" name="Shape 75"/>
          <p:cNvCxnSpPr>
            <a:stCxn id="25" idx="3"/>
            <a:endCxn id="18" idx="1"/>
          </p:cNvCxnSpPr>
          <p:nvPr/>
        </p:nvCxnSpPr>
        <p:spPr>
          <a:xfrm>
            <a:off x="3515000" y="5293225"/>
            <a:ext cx="1583325" cy="365050"/>
          </a:xfrm>
          <a:prstGeom prst="straightConnector1">
            <a:avLst/>
          </a:prstGeom>
          <a:noFill/>
          <a:ln w="9525" cap="flat" cmpd="sng">
            <a:solidFill>
              <a:srgbClr val="000000"/>
            </a:solidFill>
            <a:prstDash val="solid"/>
            <a:round/>
            <a:headEnd type="none" w="lg" len="lg"/>
            <a:tailEnd type="triangle" w="lg" len="lg"/>
          </a:ln>
        </p:spPr>
      </p:cxnSp>
      <p:cxnSp>
        <p:nvCxnSpPr>
          <p:cNvPr id="20" name="Shape 76"/>
          <p:cNvCxnSpPr>
            <a:stCxn id="26" idx="2"/>
            <a:endCxn id="18" idx="0"/>
          </p:cNvCxnSpPr>
          <p:nvPr/>
        </p:nvCxnSpPr>
        <p:spPr>
          <a:xfrm>
            <a:off x="5003998" y="5187182"/>
            <a:ext cx="867252" cy="306543"/>
          </a:xfrm>
          <a:prstGeom prst="straightConnector1">
            <a:avLst/>
          </a:prstGeom>
          <a:noFill/>
          <a:ln w="9525" cap="flat" cmpd="sng">
            <a:solidFill>
              <a:srgbClr val="000000"/>
            </a:solidFill>
            <a:prstDash val="solid"/>
            <a:round/>
            <a:headEnd type="none" w="lg" len="lg"/>
            <a:tailEnd type="triangle" w="lg" len="lg"/>
          </a:ln>
        </p:spPr>
      </p:cxnSp>
      <p:cxnSp>
        <p:nvCxnSpPr>
          <p:cNvPr id="21" name="Shape 77"/>
          <p:cNvCxnSpPr>
            <a:stCxn id="28" idx="2"/>
            <a:endCxn id="18" idx="0"/>
          </p:cNvCxnSpPr>
          <p:nvPr/>
        </p:nvCxnSpPr>
        <p:spPr>
          <a:xfrm flipH="1">
            <a:off x="5871250" y="5169567"/>
            <a:ext cx="637490" cy="324158"/>
          </a:xfrm>
          <a:prstGeom prst="straightConnector1">
            <a:avLst/>
          </a:prstGeom>
          <a:noFill/>
          <a:ln w="9525" cap="flat" cmpd="sng">
            <a:solidFill>
              <a:srgbClr val="000000"/>
            </a:solidFill>
            <a:prstDash val="solid"/>
            <a:round/>
            <a:headEnd type="none" w="lg" len="lg"/>
            <a:tailEnd type="triangle" w="lg" len="lg"/>
          </a:ln>
        </p:spPr>
      </p:cxnSp>
      <p:cxnSp>
        <p:nvCxnSpPr>
          <p:cNvPr id="22" name="Shape 78"/>
          <p:cNvCxnSpPr>
            <a:stCxn id="27" idx="1"/>
            <a:endCxn id="18" idx="3"/>
          </p:cNvCxnSpPr>
          <p:nvPr/>
        </p:nvCxnSpPr>
        <p:spPr>
          <a:xfrm flipH="1">
            <a:off x="6644175" y="5385295"/>
            <a:ext cx="1242177" cy="272980"/>
          </a:xfrm>
          <a:prstGeom prst="straightConnector1">
            <a:avLst/>
          </a:prstGeom>
          <a:noFill/>
          <a:ln w="9525" cap="flat" cmpd="sng">
            <a:solidFill>
              <a:srgbClr val="000000"/>
            </a:solidFill>
            <a:prstDash val="solid"/>
            <a:round/>
            <a:headEnd type="none" w="lg" len="lg"/>
            <a:tailEnd type="triangle" w="lg" len="lg"/>
          </a:ln>
        </p:spPr>
      </p:cxnSp>
      <p:cxnSp>
        <p:nvCxnSpPr>
          <p:cNvPr id="23" name="Shape 79"/>
          <p:cNvCxnSpPr>
            <a:stCxn id="18" idx="2"/>
            <a:endCxn id="29" idx="3"/>
          </p:cNvCxnSpPr>
          <p:nvPr/>
        </p:nvCxnSpPr>
        <p:spPr>
          <a:xfrm flipH="1">
            <a:off x="5374170" y="5822825"/>
            <a:ext cx="497080" cy="291132"/>
          </a:xfrm>
          <a:prstGeom prst="straightConnector1">
            <a:avLst/>
          </a:prstGeom>
          <a:noFill/>
          <a:ln w="9525" cap="flat" cmpd="sng">
            <a:solidFill>
              <a:srgbClr val="000000"/>
            </a:solidFill>
            <a:prstDash val="solid"/>
            <a:round/>
            <a:headEnd type="none" w="lg" len="lg"/>
            <a:tailEnd type="triangle" w="lg" len="lg"/>
          </a:ln>
        </p:spPr>
      </p:cxnSp>
      <p:cxnSp>
        <p:nvCxnSpPr>
          <p:cNvPr id="24" name="Shape 82"/>
          <p:cNvCxnSpPr>
            <a:stCxn id="12" idx="2"/>
            <a:endCxn id="28" idx="3"/>
          </p:cNvCxnSpPr>
          <p:nvPr/>
        </p:nvCxnSpPr>
        <p:spPr>
          <a:xfrm flipH="1">
            <a:off x="7218641" y="4740708"/>
            <a:ext cx="651712" cy="219002"/>
          </a:xfrm>
          <a:prstGeom prst="straightConnector1">
            <a:avLst/>
          </a:prstGeom>
          <a:noFill/>
          <a:ln w="9525" cap="flat" cmpd="sng">
            <a:solidFill>
              <a:srgbClr val="000000"/>
            </a:solidFill>
            <a:prstDash val="solid"/>
            <a:round/>
            <a:headEnd type="none" w="lg" len="lg"/>
            <a:tailEnd type="triangle" w="lg" len="lg"/>
          </a:ln>
        </p:spPr>
      </p:cxnSp>
      <p:sp>
        <p:nvSpPr>
          <p:cNvPr id="25" name="Flowchart: Punched Tape 28"/>
          <p:cNvSpPr/>
          <p:nvPr/>
        </p:nvSpPr>
        <p:spPr>
          <a:xfrm>
            <a:off x="2230286" y="5045422"/>
            <a:ext cx="1284714" cy="495605"/>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Static Analysis Result: S</a:t>
            </a:r>
            <a:endParaRPr lang="en-US" sz="1000" dirty="0"/>
          </a:p>
        </p:txBody>
      </p:sp>
      <p:sp>
        <p:nvSpPr>
          <p:cNvPr id="26" name="Flowchart: Punched Tape 108"/>
          <p:cNvSpPr/>
          <p:nvPr/>
        </p:nvSpPr>
        <p:spPr>
          <a:xfrm>
            <a:off x="4388424" y="4715004"/>
            <a:ext cx="1231148"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7" name="Flowchart: Punched Tape 109"/>
          <p:cNvSpPr/>
          <p:nvPr/>
        </p:nvSpPr>
        <p:spPr>
          <a:xfrm>
            <a:off x="7886352" y="5122974"/>
            <a:ext cx="1129152"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 sz="1000" dirty="0"/>
              <a:t>Static Analysis Result: S’</a:t>
            </a:r>
          </a:p>
        </p:txBody>
      </p:sp>
      <p:sp>
        <p:nvSpPr>
          <p:cNvPr id="28" name="Flowchart: Punched Tape 110"/>
          <p:cNvSpPr/>
          <p:nvPr/>
        </p:nvSpPr>
        <p:spPr>
          <a:xfrm>
            <a:off x="5798838" y="4697389"/>
            <a:ext cx="1419803" cy="524642"/>
          </a:xfrm>
          <a:prstGeom prst="flowChartPunchedTap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9" name="Round Diagonal Corner Rectangle 28"/>
          <p:cNvSpPr/>
          <p:nvPr/>
        </p:nvSpPr>
        <p:spPr>
          <a:xfrm>
            <a:off x="4239601" y="6113957"/>
            <a:ext cx="2269138" cy="356491"/>
          </a:xfrm>
          <a:prstGeom prst="round2Diag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Resource Uses</a:t>
            </a:r>
            <a:endParaRPr lang="en-US" dirty="0">
              <a:solidFill>
                <a:schemeClr val="tx1"/>
              </a:solidFill>
            </a:endParaRPr>
          </a:p>
        </p:txBody>
      </p:sp>
    </p:spTree>
    <p:extLst>
      <p:ext uri="{BB962C8B-B14F-4D97-AF65-F5344CB8AC3E}">
        <p14:creationId xmlns:p14="http://schemas.microsoft.com/office/powerpoint/2010/main" val="1503480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via Mutation: Producing P’</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Hierarchical delta debugging begins from bottom-up to remove code</a:t>
            </a:r>
          </a:p>
          <a:p>
            <a:r>
              <a:rPr lang="en-US" sz="1800" dirty="0" smtClean="0"/>
              <a:t>Much larger removal units than traditional mutation testing</a:t>
            </a:r>
          </a:p>
          <a:p>
            <a:r>
              <a:rPr lang="en-US" sz="1800" dirty="0" smtClean="0"/>
              <a:t>Looking for mutants that </a:t>
            </a:r>
            <a:r>
              <a:rPr lang="en-US" sz="1800" b="1" dirty="0" smtClean="0"/>
              <a:t>cannot </a:t>
            </a:r>
            <a:r>
              <a:rPr lang="en-US" sz="1800" dirty="0" smtClean="0"/>
              <a:t>be detected by test suite</a:t>
            </a:r>
          </a:p>
          <a:p>
            <a:endParaRPr lang="en-US" sz="1800" dirty="0" smtClean="0"/>
          </a:p>
          <a:p>
            <a:endParaRPr lang="en-US" sz="1800" dirty="0" smtClean="0"/>
          </a:p>
          <a:p>
            <a:endParaRPr lang="en-US" sz="1800" dirty="0"/>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48</a:t>
            </a:fld>
            <a:endParaRPr lang="en-US"/>
          </a:p>
        </p:txBody>
      </p:sp>
      <p:sp>
        <p:nvSpPr>
          <p:cNvPr id="31" name="Oval 30"/>
          <p:cNvSpPr/>
          <p:nvPr/>
        </p:nvSpPr>
        <p:spPr>
          <a:xfrm>
            <a:off x="4593477"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016002" y="31517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011103"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8343194" y="324454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Oval 35"/>
          <p:cNvSpPr/>
          <p:nvPr/>
        </p:nvSpPr>
        <p:spPr>
          <a:xfrm>
            <a:off x="6513552" y="2730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p:cNvSpPr/>
          <p:nvPr/>
        </p:nvSpPr>
        <p:spPr>
          <a:xfrm>
            <a:off x="4216934" y="368683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Oval 37"/>
          <p:cNvSpPr/>
          <p:nvPr/>
        </p:nvSpPr>
        <p:spPr>
          <a:xfrm>
            <a:off x="4720804" y="3691460"/>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426576"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5787103"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6124476" y="352908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p:cNvSpPr/>
          <p:nvPr/>
        </p:nvSpPr>
        <p:spPr>
          <a:xfrm>
            <a:off x="6509035" y="355334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p:cNvSpPr/>
          <p:nvPr/>
        </p:nvSpPr>
        <p:spPr>
          <a:xfrm>
            <a:off x="6847247" y="357485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p:nvPr/>
        </p:nvSpPr>
        <p:spPr>
          <a:xfrm>
            <a:off x="7215272" y="35875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Oval 44"/>
          <p:cNvSpPr/>
          <p:nvPr/>
        </p:nvSpPr>
        <p:spPr>
          <a:xfrm>
            <a:off x="7617671" y="358153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Oval 45"/>
          <p:cNvSpPr/>
          <p:nvPr/>
        </p:nvSpPr>
        <p:spPr>
          <a:xfrm>
            <a:off x="8065351" y="358182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7" name="Straight Arrow Connector 46"/>
          <p:cNvCxnSpPr>
            <a:stCxn id="36" idx="3"/>
            <a:endCxn id="31" idx="6"/>
          </p:cNvCxnSpPr>
          <p:nvPr/>
        </p:nvCxnSpPr>
        <p:spPr>
          <a:xfrm flipH="1">
            <a:off x="4754262" y="2929402"/>
            <a:ext cx="1782837" cy="36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36" idx="3"/>
            <a:endCxn id="32" idx="0"/>
          </p:cNvCxnSpPr>
          <p:nvPr/>
        </p:nvCxnSpPr>
        <p:spPr>
          <a:xfrm flipH="1">
            <a:off x="6096395" y="2929402"/>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36" idx="5"/>
            <a:endCxn id="33" idx="1"/>
          </p:cNvCxnSpPr>
          <p:nvPr/>
        </p:nvCxnSpPr>
        <p:spPr>
          <a:xfrm>
            <a:off x="6650791" y="2929402"/>
            <a:ext cx="383859" cy="280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36" idx="5"/>
            <a:endCxn id="35" idx="2"/>
          </p:cNvCxnSpPr>
          <p:nvPr/>
        </p:nvCxnSpPr>
        <p:spPr>
          <a:xfrm>
            <a:off x="6650791" y="2929402"/>
            <a:ext cx="1692404" cy="431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p:cNvSpPr/>
          <p:nvPr/>
        </p:nvSpPr>
        <p:spPr>
          <a:xfrm>
            <a:off x="8360836" y="3599876"/>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Oval 51"/>
          <p:cNvSpPr/>
          <p:nvPr/>
        </p:nvSpPr>
        <p:spPr>
          <a:xfrm>
            <a:off x="8761495" y="35843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p:cNvSpPr/>
          <p:nvPr/>
        </p:nvSpPr>
        <p:spPr>
          <a:xfrm>
            <a:off x="4136541"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p:cNvSpPr/>
          <p:nvPr/>
        </p:nvSpPr>
        <p:spPr>
          <a:xfrm>
            <a:off x="4413657"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p:cNvSpPr/>
          <p:nvPr/>
        </p:nvSpPr>
        <p:spPr>
          <a:xfrm>
            <a:off x="5150443" y="39176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5464826" y="391585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6230110" y="3989942"/>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Oval 57"/>
          <p:cNvSpPr/>
          <p:nvPr/>
        </p:nvSpPr>
        <p:spPr>
          <a:xfrm>
            <a:off x="5877905" y="398337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Oval 58"/>
          <p:cNvSpPr/>
          <p:nvPr/>
        </p:nvSpPr>
        <p:spPr>
          <a:xfrm>
            <a:off x="8772871" y="400800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p:cNvCxnSpPr>
            <a:stCxn id="31" idx="4"/>
            <a:endCxn id="37" idx="7"/>
          </p:cNvCxnSpPr>
          <p:nvPr/>
        </p:nvCxnSpPr>
        <p:spPr>
          <a:xfrm flipH="1">
            <a:off x="4354172" y="3409202"/>
            <a:ext cx="319698" cy="3117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1" idx="4"/>
            <a:endCxn id="38" idx="0"/>
          </p:cNvCxnSpPr>
          <p:nvPr/>
        </p:nvCxnSpPr>
        <p:spPr>
          <a:xfrm>
            <a:off x="4673870" y="3409202"/>
            <a:ext cx="127327" cy="282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p:cNvCxnSpPr>
            <a:stCxn id="32" idx="3"/>
          </p:cNvCxnSpPr>
          <p:nvPr/>
        </p:nvCxnSpPr>
        <p:spPr>
          <a:xfrm flipH="1">
            <a:off x="5576919" y="3350835"/>
            <a:ext cx="462630" cy="226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2" idx="3"/>
            <a:endCxn id="40" idx="7"/>
          </p:cNvCxnSpPr>
          <p:nvPr/>
        </p:nvCxnSpPr>
        <p:spPr>
          <a:xfrm flipH="1">
            <a:off x="5924341" y="3350835"/>
            <a:ext cx="115207" cy="216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32" idx="3"/>
            <a:endCxn id="41" idx="0"/>
          </p:cNvCxnSpPr>
          <p:nvPr/>
        </p:nvCxnSpPr>
        <p:spPr>
          <a:xfrm>
            <a:off x="6039549" y="3350835"/>
            <a:ext cx="165320" cy="178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33" idx="4"/>
            <a:endCxn id="42" idx="7"/>
          </p:cNvCxnSpPr>
          <p:nvPr/>
        </p:nvCxnSpPr>
        <p:spPr>
          <a:xfrm flipH="1">
            <a:off x="6646273" y="3409202"/>
            <a:ext cx="445223" cy="178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3" idx="4"/>
            <a:endCxn id="44" idx="0"/>
          </p:cNvCxnSpPr>
          <p:nvPr/>
        </p:nvCxnSpPr>
        <p:spPr>
          <a:xfrm>
            <a:off x="7091496" y="3409202"/>
            <a:ext cx="204169" cy="178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33" idx="4"/>
            <a:endCxn id="43" idx="0"/>
          </p:cNvCxnSpPr>
          <p:nvPr/>
        </p:nvCxnSpPr>
        <p:spPr>
          <a:xfrm flipH="1">
            <a:off x="6927640" y="3409202"/>
            <a:ext cx="163856" cy="165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5" idx="4"/>
            <a:endCxn id="45" idx="7"/>
          </p:cNvCxnSpPr>
          <p:nvPr/>
        </p:nvCxnSpPr>
        <p:spPr>
          <a:xfrm flipH="1">
            <a:off x="7754909" y="3477764"/>
            <a:ext cx="668678" cy="137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5" idx="4"/>
            <a:endCxn id="46" idx="7"/>
          </p:cNvCxnSpPr>
          <p:nvPr/>
        </p:nvCxnSpPr>
        <p:spPr>
          <a:xfrm flipH="1">
            <a:off x="8202589" y="3477764"/>
            <a:ext cx="220998" cy="138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5" idx="4"/>
            <a:endCxn id="51" idx="0"/>
          </p:cNvCxnSpPr>
          <p:nvPr/>
        </p:nvCxnSpPr>
        <p:spPr>
          <a:xfrm>
            <a:off x="8423587" y="3477764"/>
            <a:ext cx="17642" cy="12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5" idx="4"/>
            <a:endCxn id="52" idx="1"/>
          </p:cNvCxnSpPr>
          <p:nvPr/>
        </p:nvCxnSpPr>
        <p:spPr>
          <a:xfrm>
            <a:off x="8423587" y="3477764"/>
            <a:ext cx="361455" cy="140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8417386" y="4013928"/>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8133576" y="4019977"/>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4" name="Straight Arrow Connector 73"/>
          <p:cNvCxnSpPr>
            <a:stCxn id="51" idx="4"/>
            <a:endCxn id="73" idx="0"/>
          </p:cNvCxnSpPr>
          <p:nvPr/>
        </p:nvCxnSpPr>
        <p:spPr>
          <a:xfrm flipH="1">
            <a:off x="8213969" y="3833094"/>
            <a:ext cx="227260" cy="186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1" idx="4"/>
            <a:endCxn id="72" idx="1"/>
          </p:cNvCxnSpPr>
          <p:nvPr/>
        </p:nvCxnSpPr>
        <p:spPr>
          <a:xfrm flipH="1">
            <a:off x="8440932" y="3833094"/>
            <a:ext cx="296" cy="214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2" idx="4"/>
            <a:endCxn id="59" idx="0"/>
          </p:cNvCxnSpPr>
          <p:nvPr/>
        </p:nvCxnSpPr>
        <p:spPr>
          <a:xfrm>
            <a:off x="8841888" y="3817523"/>
            <a:ext cx="11376" cy="1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7" idx="4"/>
            <a:endCxn id="53" idx="0"/>
          </p:cNvCxnSpPr>
          <p:nvPr/>
        </p:nvCxnSpPr>
        <p:spPr>
          <a:xfrm flipH="1">
            <a:off x="4216934" y="3920056"/>
            <a:ext cx="80393" cy="1056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7" idx="4"/>
            <a:endCxn id="54" idx="1"/>
          </p:cNvCxnSpPr>
          <p:nvPr/>
        </p:nvCxnSpPr>
        <p:spPr>
          <a:xfrm>
            <a:off x="4297326" y="3920056"/>
            <a:ext cx="139877" cy="139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9" idx="4"/>
            <a:endCxn id="55" idx="7"/>
          </p:cNvCxnSpPr>
          <p:nvPr/>
        </p:nvCxnSpPr>
        <p:spPr>
          <a:xfrm flipH="1">
            <a:off x="5287681" y="3765920"/>
            <a:ext cx="219287" cy="185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9" idx="4"/>
            <a:endCxn id="56" idx="0"/>
          </p:cNvCxnSpPr>
          <p:nvPr/>
        </p:nvCxnSpPr>
        <p:spPr>
          <a:xfrm>
            <a:off x="5506968" y="3765920"/>
            <a:ext cx="38251" cy="149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1" idx="4"/>
            <a:endCxn id="58" idx="0"/>
          </p:cNvCxnSpPr>
          <p:nvPr/>
        </p:nvCxnSpPr>
        <p:spPr>
          <a:xfrm flipH="1">
            <a:off x="5958298" y="3762307"/>
            <a:ext cx="246571" cy="22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1" idx="4"/>
            <a:endCxn id="57" idx="0"/>
          </p:cNvCxnSpPr>
          <p:nvPr/>
        </p:nvCxnSpPr>
        <p:spPr>
          <a:xfrm>
            <a:off x="6204869" y="3762307"/>
            <a:ext cx="105634" cy="22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4665847" y="4951013"/>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049436" y="49376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7043997"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8382409"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6546986" y="45162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4269707" y="533327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435793" y="53034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5818899" y="5306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529150" y="54925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876532" y="549696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239453" y="548884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586012" y="547289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7972791" y="545955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Arrow Connector 95"/>
          <p:cNvCxnSpPr>
            <a:stCxn id="87" idx="3"/>
            <a:endCxn id="83" idx="6"/>
          </p:cNvCxnSpPr>
          <p:nvPr/>
        </p:nvCxnSpPr>
        <p:spPr>
          <a:xfrm flipH="1">
            <a:off x="4826632" y="4715303"/>
            <a:ext cx="1743901" cy="3523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87" idx="3"/>
            <a:endCxn id="84" idx="0"/>
          </p:cNvCxnSpPr>
          <p:nvPr/>
        </p:nvCxnSpPr>
        <p:spPr>
          <a:xfrm flipH="1">
            <a:off x="6129828" y="4715303"/>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a:stCxn id="87" idx="5"/>
            <a:endCxn id="85" idx="1"/>
          </p:cNvCxnSpPr>
          <p:nvPr/>
        </p:nvCxnSpPr>
        <p:spPr>
          <a:xfrm>
            <a:off x="6684224" y="4715303"/>
            <a:ext cx="383319" cy="389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p:cNvCxnSpPr>
            <a:stCxn id="87" idx="6"/>
            <a:endCxn id="86" idx="2"/>
          </p:cNvCxnSpPr>
          <p:nvPr/>
        </p:nvCxnSpPr>
        <p:spPr>
          <a:xfrm>
            <a:off x="6707771" y="4632848"/>
            <a:ext cx="1674638" cy="554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Oval 99"/>
          <p:cNvSpPr/>
          <p:nvPr/>
        </p:nvSpPr>
        <p:spPr>
          <a:xfrm>
            <a:off x="8783123" y="546363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4169975"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4447091"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5183877" y="57035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5498260" y="570175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8783123" y="5853577"/>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Arrow Connector 105"/>
          <p:cNvCxnSpPr>
            <a:stCxn id="83" idx="4"/>
            <a:endCxn id="88" idx="7"/>
          </p:cNvCxnSpPr>
          <p:nvPr/>
        </p:nvCxnSpPr>
        <p:spPr>
          <a:xfrm flipH="1">
            <a:off x="4406945" y="5184230"/>
            <a:ext cx="339294" cy="183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p:cNvCxnSpPr>
            <a:stCxn id="84" idx="3"/>
            <a:endCxn id="89" idx="7"/>
          </p:cNvCxnSpPr>
          <p:nvPr/>
        </p:nvCxnSpPr>
        <p:spPr>
          <a:xfrm flipH="1">
            <a:off x="5573031" y="5136735"/>
            <a:ext cx="499951" cy="200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a:stCxn id="84" idx="3"/>
            <a:endCxn id="90" idx="7"/>
          </p:cNvCxnSpPr>
          <p:nvPr/>
        </p:nvCxnSpPr>
        <p:spPr>
          <a:xfrm flipH="1">
            <a:off x="5956137" y="5136735"/>
            <a:ext cx="116846" cy="203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p:cNvCxnSpPr>
            <a:stCxn id="85" idx="4"/>
            <a:endCxn id="91" idx="7"/>
          </p:cNvCxnSpPr>
          <p:nvPr/>
        </p:nvCxnSpPr>
        <p:spPr>
          <a:xfrm flipH="1">
            <a:off x="6666389" y="5303485"/>
            <a:ext cx="458001" cy="223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5" idx="4"/>
            <a:endCxn id="93" idx="0"/>
          </p:cNvCxnSpPr>
          <p:nvPr/>
        </p:nvCxnSpPr>
        <p:spPr>
          <a:xfrm>
            <a:off x="7124390" y="5303485"/>
            <a:ext cx="195455" cy="18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85" idx="4"/>
            <a:endCxn id="92" idx="0"/>
          </p:cNvCxnSpPr>
          <p:nvPr/>
        </p:nvCxnSpPr>
        <p:spPr>
          <a:xfrm flipH="1">
            <a:off x="6956925" y="5303485"/>
            <a:ext cx="167465" cy="193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86" idx="4"/>
            <a:endCxn id="94" idx="0"/>
          </p:cNvCxnSpPr>
          <p:nvPr/>
        </p:nvCxnSpPr>
        <p:spPr>
          <a:xfrm flipH="1">
            <a:off x="7666404" y="5303485"/>
            <a:ext cx="796398" cy="169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6" idx="4"/>
          </p:cNvCxnSpPr>
          <p:nvPr/>
        </p:nvCxnSpPr>
        <p:spPr>
          <a:xfrm flipH="1">
            <a:off x="8110029" y="5303485"/>
            <a:ext cx="352773" cy="19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6" idx="4"/>
          </p:cNvCxnSpPr>
          <p:nvPr/>
        </p:nvCxnSpPr>
        <p:spPr>
          <a:xfrm>
            <a:off x="8462802" y="5303485"/>
            <a:ext cx="343867" cy="194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0" idx="4"/>
            <a:endCxn id="105" idx="0"/>
          </p:cNvCxnSpPr>
          <p:nvPr/>
        </p:nvCxnSpPr>
        <p:spPr>
          <a:xfrm>
            <a:off x="8863515" y="5696850"/>
            <a:ext cx="0" cy="156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88" idx="4"/>
            <a:endCxn id="101" idx="0"/>
          </p:cNvCxnSpPr>
          <p:nvPr/>
        </p:nvCxnSpPr>
        <p:spPr>
          <a:xfrm flipH="1">
            <a:off x="4250368" y="5566491"/>
            <a:ext cx="99732" cy="245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88" idx="4"/>
            <a:endCxn id="102" idx="1"/>
          </p:cNvCxnSpPr>
          <p:nvPr/>
        </p:nvCxnSpPr>
        <p:spPr>
          <a:xfrm>
            <a:off x="4350100" y="5566491"/>
            <a:ext cx="120538" cy="279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4"/>
            <a:endCxn id="103" idx="7"/>
          </p:cNvCxnSpPr>
          <p:nvPr/>
        </p:nvCxnSpPr>
        <p:spPr>
          <a:xfrm flipH="1">
            <a:off x="5321115" y="5536703"/>
            <a:ext cx="195071" cy="200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4"/>
            <a:endCxn id="104" idx="0"/>
          </p:cNvCxnSpPr>
          <p:nvPr/>
        </p:nvCxnSpPr>
        <p:spPr>
          <a:xfrm>
            <a:off x="5516186" y="5536703"/>
            <a:ext cx="62467" cy="165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7147492" y="2135888"/>
            <a:ext cx="1809028" cy="830997"/>
          </a:xfrm>
          <a:prstGeom prst="rect">
            <a:avLst/>
          </a:prstGeom>
          <a:noFill/>
        </p:spPr>
        <p:txBody>
          <a:bodyPr wrap="square" rtlCol="0">
            <a:spAutoFit/>
          </a:bodyPr>
          <a:lstStyle/>
          <a:p>
            <a:r>
              <a:rPr lang="en-US" sz="1600" dirty="0" smtClean="0"/>
              <a:t>Resource uses: R1, R2, R3, R4, R5</a:t>
            </a:r>
            <a:endParaRPr lang="en-US" sz="1600" dirty="0"/>
          </a:p>
        </p:txBody>
      </p:sp>
      <p:sp>
        <p:nvSpPr>
          <p:cNvPr id="121" name="TextBox 120"/>
          <p:cNvSpPr txBox="1"/>
          <p:nvPr/>
        </p:nvSpPr>
        <p:spPr>
          <a:xfrm>
            <a:off x="5990474" y="5934974"/>
            <a:ext cx="2931805" cy="584776"/>
          </a:xfrm>
          <a:prstGeom prst="rect">
            <a:avLst/>
          </a:prstGeom>
          <a:noFill/>
        </p:spPr>
        <p:txBody>
          <a:bodyPr wrap="square" rtlCol="0">
            <a:spAutoFit/>
          </a:bodyPr>
          <a:lstStyle/>
          <a:p>
            <a:r>
              <a:rPr lang="en-US" sz="1600" dirty="0" smtClean="0"/>
              <a:t>Resource uses: R1, R2, R4’, R5’ (R3 gone, R4/5 lower)</a:t>
            </a:r>
            <a:endParaRPr lang="en-US" sz="1600" dirty="0"/>
          </a:p>
        </p:txBody>
      </p:sp>
      <p:sp>
        <p:nvSpPr>
          <p:cNvPr id="127" name="TextBox 126"/>
          <p:cNvSpPr txBox="1"/>
          <p:nvPr/>
        </p:nvSpPr>
        <p:spPr>
          <a:xfrm>
            <a:off x="439948" y="2549071"/>
            <a:ext cx="2525059" cy="3970318"/>
          </a:xfrm>
          <a:prstGeom prst="rect">
            <a:avLst/>
          </a:prstGeom>
          <a:noFill/>
        </p:spPr>
        <p:txBody>
          <a:bodyPr wrap="square" rtlCol="0">
            <a:spAutoFit/>
          </a:bodyPr>
          <a:lstStyle/>
          <a:p>
            <a:r>
              <a:rPr lang="en-US" dirty="0" smtClean="0"/>
              <a:t>Example:</a:t>
            </a:r>
          </a:p>
          <a:p>
            <a:endParaRPr lang="en-US" dirty="0"/>
          </a:p>
          <a:p>
            <a:pPr marL="285750" indent="-285750">
              <a:buFont typeface="Arial"/>
              <a:buChar char="•"/>
            </a:pPr>
            <a:r>
              <a:rPr lang="en-US" dirty="0" smtClean="0"/>
              <a:t>Remove calls to system logger first</a:t>
            </a:r>
          </a:p>
          <a:p>
            <a:pPr marL="285750" indent="-285750">
              <a:buFont typeface="Arial"/>
              <a:buChar char="•"/>
            </a:pPr>
            <a:r>
              <a:rPr lang="en-US" dirty="0" smtClean="0"/>
              <a:t>Remove initialization of system logger once all calls are gone</a:t>
            </a:r>
          </a:p>
          <a:p>
            <a:pPr marL="285750" indent="-285750">
              <a:buFont typeface="Arial"/>
              <a:buChar char="•"/>
            </a:pPr>
            <a:r>
              <a:rPr lang="en-US" dirty="0" smtClean="0"/>
              <a:t>Result: P’ has less writes to SSD, lower memory usage (logging cache gone)</a:t>
            </a:r>
          </a:p>
          <a:p>
            <a:endParaRPr lang="en-US" dirty="0"/>
          </a:p>
        </p:txBody>
      </p:sp>
      <p:sp>
        <p:nvSpPr>
          <p:cNvPr id="128" name="TextBox 127"/>
          <p:cNvSpPr txBox="1"/>
          <p:nvPr/>
        </p:nvSpPr>
        <p:spPr>
          <a:xfrm>
            <a:off x="5642189" y="4202373"/>
            <a:ext cx="2203348" cy="338554"/>
          </a:xfrm>
          <a:prstGeom prst="rect">
            <a:avLst/>
          </a:prstGeom>
          <a:noFill/>
        </p:spPr>
        <p:txBody>
          <a:bodyPr wrap="none" rtlCol="0">
            <a:spAutoFit/>
          </a:bodyPr>
          <a:lstStyle/>
          <a:p>
            <a:r>
              <a:rPr lang="en-US" sz="1600" dirty="0" smtClean="0"/>
              <a:t>red code is removable</a:t>
            </a:r>
            <a:endParaRPr lang="en-US" sz="1600" dirty="0"/>
          </a:p>
        </p:txBody>
      </p:sp>
      <p:sp>
        <p:nvSpPr>
          <p:cNvPr id="129" name="TextBox 128"/>
          <p:cNvSpPr txBox="1"/>
          <p:nvPr/>
        </p:nvSpPr>
        <p:spPr>
          <a:xfrm>
            <a:off x="3851988" y="2203751"/>
            <a:ext cx="2596910" cy="646331"/>
          </a:xfrm>
          <a:prstGeom prst="rect">
            <a:avLst/>
          </a:prstGeom>
          <a:noFill/>
        </p:spPr>
        <p:txBody>
          <a:bodyPr wrap="none" rtlCol="0">
            <a:spAutoFit/>
          </a:bodyPr>
          <a:lstStyle/>
          <a:p>
            <a:r>
              <a:rPr lang="en-US" dirty="0" smtClean="0"/>
              <a:t>Start removal at</a:t>
            </a:r>
            <a:br>
              <a:rPr lang="en-US" dirty="0" smtClean="0"/>
            </a:br>
            <a:r>
              <a:rPr lang="en-US" dirty="0" smtClean="0"/>
              <a:t>leaves of AST, move up</a:t>
            </a:r>
            <a:endParaRPr lang="en-US" dirty="0"/>
          </a:p>
        </p:txBody>
      </p:sp>
    </p:spTree>
    <p:extLst>
      <p:ext uri="{BB962C8B-B14F-4D97-AF65-F5344CB8AC3E}">
        <p14:creationId xmlns:p14="http://schemas.microsoft.com/office/powerpoint/2010/main" val="11926373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and Test/Run</a:t>
            </a:r>
            <a:endParaRPr lang="en-US" dirty="0"/>
          </a:p>
        </p:txBody>
      </p:sp>
      <p:sp>
        <p:nvSpPr>
          <p:cNvPr id="3" name="Content Placeholder 2"/>
          <p:cNvSpPr>
            <a:spLocks noGrp="1"/>
          </p:cNvSpPr>
          <p:nvPr>
            <p:ph idx="1"/>
          </p:nvPr>
        </p:nvSpPr>
        <p:spPr>
          <a:xfrm>
            <a:off x="353961" y="1143000"/>
            <a:ext cx="8229600" cy="4525963"/>
          </a:xfrm>
        </p:spPr>
        <p:txBody>
          <a:bodyPr/>
          <a:lstStyle/>
          <a:p>
            <a:r>
              <a:rPr lang="en-US" dirty="0" smtClean="0"/>
              <a:t>Synthesis can use different techniques:</a:t>
            </a:r>
          </a:p>
          <a:p>
            <a:pPr lvl="1"/>
            <a:r>
              <a:rPr lang="en-US" dirty="0" smtClean="0"/>
              <a:t>Substitution: can be done with arbitrary code</a:t>
            </a:r>
          </a:p>
          <a:p>
            <a:pPr lvl="1"/>
            <a:r>
              <a:rPr lang="en-US" dirty="0" smtClean="0"/>
              <a:t>Add/Compose: depends on application code following certain patterns.  For instance, a “pipeline” pattern.</a:t>
            </a:r>
          </a:p>
          <a:p>
            <a:pPr lvl="1"/>
            <a:r>
              <a:rPr lang="en-US" dirty="0" smtClean="0"/>
              <a:t>Remove: works with arbitrary code</a:t>
            </a:r>
          </a:p>
          <a:p>
            <a:r>
              <a:rPr lang="en-US" dirty="0" smtClean="0"/>
              <a:t>We’ve developed a structure to the build system that allows the DAS to add references to DFU implementations and their dependencies.</a:t>
            </a:r>
          </a:p>
          <a:p>
            <a:r>
              <a:rPr lang="en-US" dirty="0" smtClean="0"/>
              <a:t>If build succeeds, run through validation tests</a:t>
            </a:r>
          </a:p>
          <a:p>
            <a:r>
              <a:rPr lang="en-US" dirty="0" smtClean="0"/>
              <a:t>Deploy</a:t>
            </a:r>
          </a:p>
        </p:txBody>
      </p:sp>
      <p:sp>
        <p:nvSpPr>
          <p:cNvPr id="4" name="Slide Number Placeholder 3"/>
          <p:cNvSpPr>
            <a:spLocks noGrp="1"/>
          </p:cNvSpPr>
          <p:nvPr>
            <p:ph type="sldNum" sz="quarter" idx="12"/>
          </p:nvPr>
        </p:nvSpPr>
        <p:spPr/>
        <p:txBody>
          <a:bodyPr/>
          <a:lstStyle/>
          <a:p>
            <a:fld id="{0840E6D7-221B-40B7-B50C-C3B5231B0D1A}" type="slidenum">
              <a:rPr lang="en-US" smtClean="0"/>
              <a:pPr/>
              <a:t>49</a:t>
            </a:fld>
            <a:endParaRPr lang="en-US" dirty="0"/>
          </a:p>
        </p:txBody>
      </p:sp>
    </p:spTree>
    <p:extLst>
      <p:ext uri="{BB962C8B-B14F-4D97-AF65-F5344CB8AC3E}">
        <p14:creationId xmlns:p14="http://schemas.microsoft.com/office/powerpoint/2010/main" val="11224181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Basics (2)</a:t>
            </a:r>
            <a:endParaRPr lang="en-US" dirty="0"/>
          </a:p>
        </p:txBody>
      </p:sp>
      <p:sp>
        <p:nvSpPr>
          <p:cNvPr id="3" name="Content Placeholder 2"/>
          <p:cNvSpPr>
            <a:spLocks noGrp="1"/>
          </p:cNvSpPr>
          <p:nvPr>
            <p:ph idx="1"/>
          </p:nvPr>
        </p:nvSpPr>
        <p:spPr>
          <a:xfrm>
            <a:off x="258553" y="1045730"/>
            <a:ext cx="8423332" cy="5392508"/>
          </a:xfrm>
        </p:spPr>
        <p:txBody>
          <a:bodyPr/>
          <a:lstStyle/>
          <a:p>
            <a:r>
              <a:rPr lang="en-US" sz="2400" dirty="0" err="1" smtClean="0"/>
              <a:t>IMMoRTALS</a:t>
            </a:r>
            <a:r>
              <a:rPr lang="en-US" sz="2400" dirty="0" smtClean="0"/>
              <a:t> Platform: Tactical SA Information Sharing </a:t>
            </a:r>
          </a:p>
          <a:p>
            <a:pPr lvl="1"/>
            <a:r>
              <a:rPr lang="en-US" sz="1800" i="1" dirty="0" smtClean="0"/>
              <a:t>Right information at the Right time to the Right people</a:t>
            </a:r>
            <a:r>
              <a:rPr lang="en-US" sz="1800" dirty="0"/>
              <a:t> </a:t>
            </a:r>
            <a:r>
              <a:rPr lang="en-US" sz="1800" dirty="0" smtClean="0"/>
              <a:t>- even more important in the tactical situation</a:t>
            </a:r>
          </a:p>
          <a:p>
            <a:pPr lvl="1"/>
            <a:r>
              <a:rPr lang="en-US" sz="1800" dirty="0" smtClean="0"/>
              <a:t>Familiarity with the operational use, evolution of requirements</a:t>
            </a:r>
            <a:endParaRPr lang="en-US" sz="18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pPr marL="0" indent="0">
              <a:buNone/>
            </a:pPr>
            <a:endParaRPr lang="en-US" sz="2000" dirty="0" smtClean="0"/>
          </a:p>
          <a:p>
            <a:endParaRPr lang="en-US" sz="1200" dirty="0" smtClean="0"/>
          </a:p>
          <a:p>
            <a:r>
              <a:rPr lang="en-US" sz="2400" dirty="0" err="1" smtClean="0"/>
              <a:t>IMMoRTALS</a:t>
            </a:r>
            <a:r>
              <a:rPr lang="en-US" sz="2400" dirty="0" smtClean="0"/>
              <a:t> Application: there are two </a:t>
            </a:r>
          </a:p>
          <a:p>
            <a:pPr lvl="1"/>
            <a:r>
              <a:rPr lang="en-US" sz="1800" dirty="0" smtClean="0"/>
              <a:t>Android client and Java server</a:t>
            </a:r>
          </a:p>
          <a:p>
            <a:pPr lvl="1"/>
            <a:r>
              <a:rPr lang="en-US" sz="1800" dirty="0"/>
              <a:t>Many and changing operating </a:t>
            </a:r>
            <a:r>
              <a:rPr lang="en-US" sz="1800" dirty="0" smtClean="0"/>
              <a:t>environments</a:t>
            </a:r>
            <a:r>
              <a:rPr lang="en-US" sz="1800" dirty="0" smtClean="0">
                <a:sym typeface="Wingdings" panose="05000000000000000000" pitchFamily="2" charset="2"/>
              </a:rPr>
              <a:t> more opportunity to adapt and evolve</a:t>
            </a:r>
            <a:endParaRPr lang="en-US" sz="1800" dirty="0"/>
          </a:p>
          <a:p>
            <a:pPr lvl="1"/>
            <a:endParaRPr lang="en-US" sz="1800" dirty="0" smtClean="0"/>
          </a:p>
          <a:p>
            <a:pPr lvl="1"/>
            <a:endParaRPr lang="en-US" sz="1800" dirty="0" smtClean="0"/>
          </a:p>
          <a:p>
            <a:pPr lvl="1"/>
            <a:endParaRPr lang="en-US" sz="1800" dirty="0" smtClean="0"/>
          </a:p>
          <a:p>
            <a:pPr lvl="1"/>
            <a:endParaRPr lang="en-US" sz="1800" dirty="0" smtClean="0"/>
          </a:p>
          <a:p>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5</a:t>
            </a:fld>
            <a:endParaRPr lang="en-US"/>
          </a:p>
        </p:txBody>
      </p:sp>
      <p:pic>
        <p:nvPicPr>
          <p:cNvPr id="5" name="Picture 4"/>
          <p:cNvPicPr>
            <a:picLocks noChangeAspect="1"/>
          </p:cNvPicPr>
          <p:nvPr/>
        </p:nvPicPr>
        <p:blipFill>
          <a:blip r:embed="rId3"/>
          <a:stretch>
            <a:fillRect/>
          </a:stretch>
        </p:blipFill>
        <p:spPr>
          <a:xfrm>
            <a:off x="1689852" y="2523776"/>
            <a:ext cx="5576656" cy="2625739"/>
          </a:xfrm>
          <a:prstGeom prst="rect">
            <a:avLst/>
          </a:prstGeom>
        </p:spPr>
      </p:pic>
    </p:spTree>
    <p:extLst>
      <p:ext uri="{BB962C8B-B14F-4D97-AF65-F5344CB8AC3E}">
        <p14:creationId xmlns:p14="http://schemas.microsoft.com/office/powerpoint/2010/main" val="35070615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4" name="Content Placeholder 3"/>
          <p:cNvSpPr>
            <a:spLocks noGrp="1"/>
          </p:cNvSpPr>
          <p:nvPr>
            <p:ph idx="1"/>
          </p:nvPr>
        </p:nvSpPr>
        <p:spPr/>
        <p:txBody>
          <a:bodyPr/>
          <a:lstStyle/>
          <a:p>
            <a:r>
              <a:rPr lang="en-US" dirty="0" smtClean="0"/>
              <a:t>Investigate tighter integration of knowledge base with DSL</a:t>
            </a:r>
          </a:p>
          <a:p>
            <a:r>
              <a:rPr lang="en-US" dirty="0" smtClean="0"/>
              <a:t>Investigate how to handle non-trivial relationships between DFUs (e.g. </a:t>
            </a:r>
            <a:r>
              <a:rPr lang="en-US" dirty="0" err="1" smtClean="0"/>
              <a:t>invertable</a:t>
            </a:r>
            <a:r>
              <a:rPr lang="en-US" dirty="0" smtClean="0"/>
              <a:t>, ordering)</a:t>
            </a:r>
          </a:p>
          <a:p>
            <a:r>
              <a:rPr lang="en-US" dirty="0" smtClean="0"/>
              <a:t>Automate gathering of Application model</a:t>
            </a:r>
          </a:p>
          <a:p>
            <a:pPr lvl="1"/>
            <a:r>
              <a:rPr lang="en-US" dirty="0" smtClean="0"/>
              <a:t>Work backward from DFUs in baseline application</a:t>
            </a:r>
          </a:p>
          <a:p>
            <a:r>
              <a:rPr lang="en-US" dirty="0" smtClean="0"/>
              <a:t>Investigate options for human-assisted changes</a:t>
            </a:r>
          </a:p>
          <a:p>
            <a:r>
              <a:rPr lang="en-US" dirty="0" smtClean="0"/>
              <a:t>Explore more patterns for synthesis</a:t>
            </a:r>
            <a:r>
              <a:rPr lang="en-US" dirty="0" smtClean="0"/>
              <a:t>.</a:t>
            </a:r>
          </a:p>
          <a:p>
            <a:r>
              <a:rPr lang="en-US" dirty="0" smtClean="0"/>
              <a:t>Build up test suite for mutation testing.</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50</a:t>
            </a:fld>
            <a:endParaRPr lang="en-US"/>
          </a:p>
        </p:txBody>
      </p:sp>
    </p:spTree>
    <p:extLst>
      <p:ext uri="{BB962C8B-B14F-4D97-AF65-F5344CB8AC3E}">
        <p14:creationId xmlns:p14="http://schemas.microsoft.com/office/powerpoint/2010/main" val="23249444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System 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51</a:t>
            </a:fld>
            <a:endParaRPr lang="en-US"/>
          </a:p>
        </p:txBody>
      </p:sp>
      <p:sp>
        <p:nvSpPr>
          <p:cNvPr id="71" name="Rounded Rectangle 70"/>
          <p:cNvSpPr/>
          <p:nvPr/>
        </p:nvSpPr>
        <p:spPr>
          <a:xfrm>
            <a:off x="2210271" y="5559864"/>
            <a:ext cx="6167348" cy="1143000"/>
          </a:xfrm>
          <a:prstGeom prst="round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y</a:t>
            </a:r>
          </a:p>
        </p:txBody>
      </p:sp>
      <p:sp>
        <p:nvSpPr>
          <p:cNvPr id="72" name="Rectangle 71"/>
          <p:cNvSpPr/>
          <p:nvPr/>
        </p:nvSpPr>
        <p:spPr>
          <a:xfrm>
            <a:off x="2321890" y="5644652"/>
            <a:ext cx="266033" cy="1839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72"/>
          <p:cNvSpPr/>
          <p:nvPr/>
        </p:nvSpPr>
        <p:spPr>
          <a:xfrm>
            <a:off x="2321890" y="5931222"/>
            <a:ext cx="266033" cy="18396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4" name="Rectangle 73"/>
          <p:cNvSpPr/>
          <p:nvPr/>
        </p:nvSpPr>
        <p:spPr>
          <a:xfrm>
            <a:off x="2321889" y="6217792"/>
            <a:ext cx="266033" cy="18396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p:cNvSpPr/>
          <p:nvPr/>
        </p:nvSpPr>
        <p:spPr>
          <a:xfrm>
            <a:off x="2321889" y="6468997"/>
            <a:ext cx="266033" cy="183963"/>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6" name="TextBox 75"/>
          <p:cNvSpPr txBox="1"/>
          <p:nvPr/>
        </p:nvSpPr>
        <p:spPr>
          <a:xfrm>
            <a:off x="2571653" y="5550465"/>
            <a:ext cx="3015140" cy="1200329"/>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Change detection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Runtime management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synthesis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Build tools</a:t>
            </a:r>
          </a:p>
        </p:txBody>
      </p:sp>
      <p:sp>
        <p:nvSpPr>
          <p:cNvPr id="77" name="TextBox 76"/>
          <p:cNvSpPr txBox="1"/>
          <p:nvPr/>
        </p:nvSpPr>
        <p:spPr>
          <a:xfrm>
            <a:off x="5882068" y="5541822"/>
            <a:ext cx="2494945" cy="923330"/>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Validation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analysis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Repo</a:t>
            </a:r>
            <a:endParaRPr lang="en-US" dirty="0">
              <a:solidFill>
                <a:prstClr val="black"/>
              </a:solidFill>
              <a:latin typeface="Arial" panose="020B0604020202020204" pitchFamily="34" charset="0"/>
              <a:cs typeface="Arial" panose="020B0604020202020204" pitchFamily="34" charset="0"/>
            </a:endParaRPr>
          </a:p>
        </p:txBody>
      </p:sp>
      <p:sp>
        <p:nvSpPr>
          <p:cNvPr id="78" name="Rectangle 77"/>
          <p:cNvSpPr/>
          <p:nvPr/>
        </p:nvSpPr>
        <p:spPr>
          <a:xfrm>
            <a:off x="5651355" y="5645812"/>
            <a:ext cx="266033" cy="183963"/>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9" name="Flowchart: Magnetic Disk 78"/>
          <p:cNvSpPr/>
          <p:nvPr/>
        </p:nvSpPr>
        <p:spPr>
          <a:xfrm>
            <a:off x="5649146" y="6151533"/>
            <a:ext cx="270452" cy="202315"/>
          </a:xfrm>
          <a:prstGeom prst="flowChartMagneticDisk">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0" name="Rectangle 79"/>
          <p:cNvSpPr/>
          <p:nvPr/>
        </p:nvSpPr>
        <p:spPr>
          <a:xfrm>
            <a:off x="5649146" y="5905589"/>
            <a:ext cx="266033" cy="183963"/>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81" name="Elbow Connector 80"/>
          <p:cNvCxnSpPr>
            <a:endCxn id="104" idx="2"/>
          </p:cNvCxnSpPr>
          <p:nvPr/>
        </p:nvCxnSpPr>
        <p:spPr>
          <a:xfrm>
            <a:off x="5849243" y="3020115"/>
            <a:ext cx="933267" cy="248746"/>
          </a:xfrm>
          <a:prstGeom prst="bentConnector3">
            <a:avLst/>
          </a:prstGeom>
          <a:noFill/>
          <a:ln w="31750" cap="flat" cmpd="sng" algn="ctr">
            <a:solidFill>
              <a:srgbClr val="00B050"/>
            </a:solidFill>
            <a:prstDash val="solid"/>
            <a:miter lim="800000"/>
          </a:ln>
          <a:effectLst/>
        </p:spPr>
      </p:cxnSp>
      <p:grpSp>
        <p:nvGrpSpPr>
          <p:cNvPr id="82" name="Group 81"/>
          <p:cNvGrpSpPr/>
          <p:nvPr/>
        </p:nvGrpSpPr>
        <p:grpSpPr>
          <a:xfrm>
            <a:off x="6163748" y="2928112"/>
            <a:ext cx="2534776" cy="876645"/>
            <a:chOff x="5125751" y="3683635"/>
            <a:chExt cx="2534776" cy="876645"/>
          </a:xfrm>
        </p:grpSpPr>
        <p:grpSp>
          <p:nvGrpSpPr>
            <p:cNvPr id="83" name="Group 82"/>
            <p:cNvGrpSpPr/>
            <p:nvPr/>
          </p:nvGrpSpPr>
          <p:grpSpPr>
            <a:xfrm>
              <a:off x="5125751" y="3683635"/>
              <a:ext cx="2534776" cy="843242"/>
              <a:chOff x="915701" y="3693160"/>
              <a:chExt cx="2534776" cy="843242"/>
            </a:xfrm>
          </p:grpSpPr>
          <p:sp>
            <p:nvSpPr>
              <p:cNvPr id="85" name="Parallelogram 84"/>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6" name="Parallelogram 85"/>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7" name="Parallelogram 86"/>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88" name="Cloud 87"/>
          <p:cNvSpPr/>
          <p:nvPr/>
        </p:nvSpPr>
        <p:spPr>
          <a:xfrm>
            <a:off x="4790848" y="2559178"/>
            <a:ext cx="1333500" cy="800100"/>
          </a:xfrm>
          <a:prstGeom prst="cloud">
            <a:avLst/>
          </a:prstGeom>
          <a:gradFill flip="none" rotWithShape="1">
            <a:gsLst>
              <a:gs pos="14000">
                <a:sysClr val="window" lastClr="FFFFFF"/>
              </a:gs>
              <a:gs pos="52000">
                <a:sysClr val="window" lastClr="FFFFFF">
                  <a:lumMod val="85000"/>
                </a:sysClr>
              </a:gs>
            </a:gsLst>
            <a:lin ang="3000000" scaled="0"/>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nvGrpSpPr>
          <p:cNvPr id="89" name="Group 88"/>
          <p:cNvGrpSpPr/>
          <p:nvPr/>
        </p:nvGrpSpPr>
        <p:grpSpPr>
          <a:xfrm>
            <a:off x="2344223" y="3394837"/>
            <a:ext cx="2534776" cy="876645"/>
            <a:chOff x="5125751" y="3683635"/>
            <a:chExt cx="2534776" cy="876645"/>
          </a:xfrm>
        </p:grpSpPr>
        <p:grpSp>
          <p:nvGrpSpPr>
            <p:cNvPr id="90" name="Group 89"/>
            <p:cNvGrpSpPr/>
            <p:nvPr/>
          </p:nvGrpSpPr>
          <p:grpSpPr>
            <a:xfrm>
              <a:off x="5125751" y="3683635"/>
              <a:ext cx="2534776" cy="843242"/>
              <a:chOff x="915701" y="3693160"/>
              <a:chExt cx="2534776" cy="843242"/>
            </a:xfrm>
          </p:grpSpPr>
          <p:sp>
            <p:nvSpPr>
              <p:cNvPr id="92" name="Parallelogram 91"/>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3" name="Parallelogram 92"/>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4" name="Parallelogram 93"/>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91" name="TextBox 90"/>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96" name="Cube 95"/>
          <p:cNvSpPr/>
          <p:nvPr/>
        </p:nvSpPr>
        <p:spPr>
          <a:xfrm>
            <a:off x="3256388" y="3378327"/>
            <a:ext cx="1220134" cy="40645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Android </a:t>
            </a:r>
          </a:p>
        </p:txBody>
      </p:sp>
      <p:sp>
        <p:nvSpPr>
          <p:cNvPr id="97" name="Cube 96"/>
          <p:cNvSpPr/>
          <p:nvPr/>
        </p:nvSpPr>
        <p:spPr>
          <a:xfrm>
            <a:off x="3655317" y="3294408"/>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nvGrpSpPr>
          <p:cNvPr id="98" name="Group 97"/>
          <p:cNvGrpSpPr/>
          <p:nvPr/>
        </p:nvGrpSpPr>
        <p:grpSpPr>
          <a:xfrm>
            <a:off x="100989" y="1730629"/>
            <a:ext cx="2534776" cy="843242"/>
            <a:chOff x="915701" y="3693160"/>
            <a:chExt cx="2534776" cy="843242"/>
          </a:xfrm>
        </p:grpSpPr>
        <p:sp>
          <p:nvSpPr>
            <p:cNvPr id="99" name="Parallelogram 98"/>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0" name="Parallelogram 99"/>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1" name="Parallelogram 100"/>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102" name="Cube 101"/>
          <p:cNvSpPr/>
          <p:nvPr/>
        </p:nvSpPr>
        <p:spPr>
          <a:xfrm>
            <a:off x="490213" y="17235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103" name="TextBox 102"/>
          <p:cNvSpPr txBox="1"/>
          <p:nvPr/>
        </p:nvSpPr>
        <p:spPr>
          <a:xfrm>
            <a:off x="312779" y="22481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04" name="Cube 103"/>
          <p:cNvSpPr/>
          <p:nvPr/>
        </p:nvSpPr>
        <p:spPr>
          <a:xfrm>
            <a:off x="6782510" y="2985002"/>
            <a:ext cx="1589737" cy="37638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Server Host </a:t>
            </a:r>
          </a:p>
        </p:txBody>
      </p:sp>
      <p:sp>
        <p:nvSpPr>
          <p:cNvPr id="105" name="Cube 104"/>
          <p:cNvSpPr/>
          <p:nvPr/>
        </p:nvSpPr>
        <p:spPr>
          <a:xfrm>
            <a:off x="7318146" y="2818479"/>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TextBox 107"/>
          <p:cNvSpPr txBox="1"/>
          <p:nvPr/>
        </p:nvSpPr>
        <p:spPr>
          <a:xfrm>
            <a:off x="4259610" y="4247263"/>
            <a:ext cx="4460214" cy="323165"/>
          </a:xfrm>
          <a:prstGeom prst="rect">
            <a:avLst/>
          </a:prstGeom>
          <a:noFill/>
        </p:spPr>
        <p:txBody>
          <a:bodyPr wrap="square" rtlCol="0">
            <a:spAutoFit/>
          </a:bodyPr>
          <a:lstStyle/>
          <a:p>
            <a:pP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Deployed/running  platform application</a:t>
            </a:r>
            <a:endParaRPr lang="en-US" dirty="0">
              <a:solidFill>
                <a:prstClr val="black"/>
              </a:solidFill>
              <a:latin typeface="Arial" panose="020B0604020202020204" pitchFamily="34" charset="0"/>
              <a:cs typeface="Arial" panose="020B0604020202020204" pitchFamily="34" charset="0"/>
            </a:endParaRPr>
          </a:p>
        </p:txBody>
      </p:sp>
      <p:sp>
        <p:nvSpPr>
          <p:cNvPr id="109" name="Rectangle 108"/>
          <p:cNvSpPr/>
          <p:nvPr/>
        </p:nvSpPr>
        <p:spPr>
          <a:xfrm>
            <a:off x="2894909" y="3071693"/>
            <a:ext cx="215915" cy="720541"/>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p:cNvSpPr/>
          <p:nvPr/>
        </p:nvSpPr>
        <p:spPr>
          <a:xfrm>
            <a:off x="2997077" y="314668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Flowchart: Magnetic Disk 36"/>
          <p:cNvSpPr/>
          <p:nvPr/>
        </p:nvSpPr>
        <p:spPr>
          <a:xfrm>
            <a:off x="1228115" y="13426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2" name="Rectangle 111"/>
          <p:cNvSpPr/>
          <p:nvPr/>
        </p:nvSpPr>
        <p:spPr>
          <a:xfrm>
            <a:off x="738414" y="11711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3" name="Rectangle 112"/>
          <p:cNvSpPr/>
          <p:nvPr/>
        </p:nvSpPr>
        <p:spPr>
          <a:xfrm>
            <a:off x="850107" y="12394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4" name="Rectangle 113"/>
          <p:cNvSpPr/>
          <p:nvPr/>
        </p:nvSpPr>
        <p:spPr>
          <a:xfrm>
            <a:off x="983457" y="13062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5" name="TextBox 114"/>
          <p:cNvSpPr txBox="1"/>
          <p:nvPr/>
        </p:nvSpPr>
        <p:spPr>
          <a:xfrm>
            <a:off x="-62538" y="26660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smtClean="0">
                <a:solidFill>
                  <a:schemeClr val="bg1">
                    <a:lumMod val="50000"/>
                  </a:schemeClr>
                </a:solidFill>
                <a:latin typeface="Arial" panose="020B0604020202020204" pitchFamily="34" charset="0"/>
                <a:cs typeface="Arial" panose="020B0604020202020204" pitchFamily="34" charset="0"/>
              </a:rPr>
              <a:t> back end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16" name="Rectangle 115"/>
          <p:cNvSpPr/>
          <p:nvPr/>
        </p:nvSpPr>
        <p:spPr>
          <a:xfrm>
            <a:off x="1549232" y="11045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7" name="Rectangle 116"/>
          <p:cNvSpPr/>
          <p:nvPr/>
        </p:nvSpPr>
        <p:spPr>
          <a:xfrm>
            <a:off x="1651400" y="11665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8" name="Rectangle 117"/>
          <p:cNvSpPr/>
          <p:nvPr/>
        </p:nvSpPr>
        <p:spPr>
          <a:xfrm>
            <a:off x="1775225" y="12407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cxnSp>
        <p:nvCxnSpPr>
          <p:cNvPr id="119" name="Elbow Connector 118"/>
          <p:cNvCxnSpPr>
            <a:stCxn id="102" idx="4"/>
            <a:endCxn id="133" idx="2"/>
          </p:cNvCxnSpPr>
          <p:nvPr/>
        </p:nvCxnSpPr>
        <p:spPr>
          <a:xfrm flipV="1">
            <a:off x="1872920" y="1671474"/>
            <a:ext cx="4966729" cy="454431"/>
          </a:xfrm>
          <a:prstGeom prst="bentConnector3">
            <a:avLst>
              <a:gd name="adj1" fmla="val 50000"/>
            </a:avLst>
          </a:prstGeom>
          <a:noFill/>
          <a:ln w="15875" cap="flat" cmpd="sng" algn="ctr">
            <a:solidFill>
              <a:sysClr val="windowText" lastClr="000000">
                <a:lumMod val="65000"/>
                <a:lumOff val="35000"/>
              </a:sysClr>
            </a:solidFill>
            <a:prstDash val="dash"/>
            <a:miter lim="800000"/>
          </a:ln>
          <a:effectLst/>
        </p:spPr>
      </p:cxnSp>
      <p:cxnSp>
        <p:nvCxnSpPr>
          <p:cNvPr id="120" name="Elbow Connector 119"/>
          <p:cNvCxnSpPr>
            <a:stCxn id="133" idx="0"/>
            <a:endCxn id="104" idx="4"/>
          </p:cNvCxnSpPr>
          <p:nvPr/>
        </p:nvCxnSpPr>
        <p:spPr>
          <a:xfrm flipH="1">
            <a:off x="8180912" y="1671474"/>
            <a:ext cx="366490" cy="1597387"/>
          </a:xfrm>
          <a:prstGeom prst="bentConnector3">
            <a:avLst>
              <a:gd name="adj1" fmla="val -62765"/>
            </a:avLst>
          </a:prstGeom>
          <a:noFill/>
          <a:ln w="15875" cap="flat" cmpd="sng" algn="ctr">
            <a:solidFill>
              <a:sysClr val="windowText" lastClr="000000">
                <a:lumMod val="65000"/>
                <a:lumOff val="35000"/>
              </a:sysClr>
            </a:solidFill>
            <a:prstDash val="dash"/>
            <a:miter lim="800000"/>
          </a:ln>
          <a:effectLst/>
        </p:spPr>
      </p:cxnSp>
      <p:cxnSp>
        <p:nvCxnSpPr>
          <p:cNvPr id="121" name="Elbow Connector 120"/>
          <p:cNvCxnSpPr>
            <a:stCxn id="96" idx="5"/>
            <a:endCxn id="88" idx="2"/>
          </p:cNvCxnSpPr>
          <p:nvPr/>
        </p:nvCxnSpPr>
        <p:spPr>
          <a:xfrm flipV="1">
            <a:off x="4476522" y="2959228"/>
            <a:ext cx="318462" cy="519016"/>
          </a:xfrm>
          <a:prstGeom prst="bentConnector3">
            <a:avLst/>
          </a:prstGeom>
          <a:noFill/>
          <a:ln w="31750" cap="flat" cmpd="sng" algn="ctr">
            <a:solidFill>
              <a:srgbClr val="00B050"/>
            </a:solidFill>
            <a:prstDash val="solid"/>
            <a:miter lim="800000"/>
          </a:ln>
          <a:effectLst/>
        </p:spPr>
      </p:cxnSp>
      <p:sp>
        <p:nvSpPr>
          <p:cNvPr id="122" name="TextBox 121"/>
          <p:cNvSpPr txBox="1"/>
          <p:nvPr/>
        </p:nvSpPr>
        <p:spPr>
          <a:xfrm>
            <a:off x="4768420" y="2732998"/>
            <a:ext cx="1416056" cy="553998"/>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Operational Network</a:t>
            </a:r>
            <a:endParaRPr lang="en-US" dirty="0">
              <a:solidFill>
                <a:prstClr val="black"/>
              </a:solidFill>
              <a:latin typeface="Arial" panose="020B0604020202020204" pitchFamily="34" charset="0"/>
              <a:cs typeface="Arial" panose="020B0604020202020204" pitchFamily="34" charset="0"/>
            </a:endParaRPr>
          </a:p>
        </p:txBody>
      </p:sp>
      <p:sp>
        <p:nvSpPr>
          <p:cNvPr id="124" name="Rectangle 123"/>
          <p:cNvSpPr/>
          <p:nvPr/>
        </p:nvSpPr>
        <p:spPr>
          <a:xfrm>
            <a:off x="6436888" y="2636843"/>
            <a:ext cx="215915" cy="720541"/>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Rectangle 124"/>
          <p:cNvSpPr/>
          <p:nvPr/>
        </p:nvSpPr>
        <p:spPr>
          <a:xfrm>
            <a:off x="6529531" y="271183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Cloud 132"/>
          <p:cNvSpPr/>
          <p:nvPr/>
        </p:nvSpPr>
        <p:spPr>
          <a:xfrm>
            <a:off x="6834331" y="1190461"/>
            <a:ext cx="1714500" cy="962025"/>
          </a:xfrm>
          <a:prstGeom prst="cloud">
            <a:avLst/>
          </a:prstGeom>
          <a:gradFill flip="none" rotWithShape="1">
            <a:gsLst>
              <a:gs pos="18000">
                <a:sysClr val="window" lastClr="FFFFFF">
                  <a:lumMod val="85000"/>
                </a:sysClr>
              </a:gs>
              <a:gs pos="98000">
                <a:sysClr val="window" lastClr="FFFFFF"/>
              </a:gs>
            </a:gsLst>
            <a:lin ang="2700000" scaled="1"/>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4" name="TextBox 133"/>
          <p:cNvSpPr txBox="1"/>
          <p:nvPr/>
        </p:nvSpPr>
        <p:spPr>
          <a:xfrm>
            <a:off x="6962383" y="1342644"/>
            <a:ext cx="1544171" cy="784830"/>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err="1" smtClean="0">
                <a:solidFill>
                  <a:prstClr val="black"/>
                </a:solidFill>
                <a:latin typeface="Arial" panose="020B0604020202020204" pitchFamily="34" charset="0"/>
                <a:cs typeface="Arial" panose="020B0604020202020204" pitchFamily="34" charset="0"/>
              </a:rPr>
              <a:t>IMMoRTALS</a:t>
            </a:r>
            <a:r>
              <a:rPr lang="en-US" dirty="0" smtClean="0">
                <a:solidFill>
                  <a:prstClr val="black"/>
                </a:solidFill>
                <a:latin typeface="Arial" panose="020B0604020202020204" pitchFamily="34" charset="0"/>
                <a:cs typeface="Arial" panose="020B0604020202020204" pitchFamily="34" charset="0"/>
              </a:rPr>
              <a:t> Management Network</a:t>
            </a:r>
            <a:endParaRPr lang="en-US" dirty="0">
              <a:solidFill>
                <a:prstClr val="black"/>
              </a:solidFill>
              <a:latin typeface="Arial" panose="020B0604020202020204" pitchFamily="34" charset="0"/>
              <a:cs typeface="Arial" panose="020B0604020202020204" pitchFamily="34" charset="0"/>
            </a:endParaRPr>
          </a:p>
        </p:txBody>
      </p:sp>
      <p:cxnSp>
        <p:nvCxnSpPr>
          <p:cNvPr id="135" name="Straight Connector 134"/>
          <p:cNvCxnSpPr/>
          <p:nvPr/>
        </p:nvCxnSpPr>
        <p:spPr>
          <a:xfrm>
            <a:off x="-167012" y="3161919"/>
            <a:ext cx="9525" cy="381000"/>
          </a:xfrm>
          <a:prstGeom prst="line">
            <a:avLst/>
          </a:prstGeom>
          <a:noFill/>
          <a:ln w="6350" cap="flat" cmpd="sng" algn="ctr">
            <a:solidFill>
              <a:sysClr val="window" lastClr="FFFFFF"/>
            </a:solidFill>
            <a:prstDash val="solid"/>
            <a:miter lim="800000"/>
          </a:ln>
          <a:effectLst/>
        </p:spPr>
      </p:cxnSp>
      <p:sp>
        <p:nvSpPr>
          <p:cNvPr id="145" name="TextBox 144"/>
          <p:cNvSpPr txBox="1"/>
          <p:nvPr/>
        </p:nvSpPr>
        <p:spPr>
          <a:xfrm>
            <a:off x="100989" y="4598736"/>
            <a:ext cx="31447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Android Clients</a:t>
            </a:r>
          </a:p>
          <a:p>
            <a:pPr marL="285750" indent="-285750">
              <a:buFont typeface="Arial" panose="020B0604020202020204" pitchFamily="34" charset="0"/>
              <a:buChar char="•"/>
            </a:pPr>
            <a:r>
              <a:rPr lang="en-US" dirty="0" smtClean="0"/>
              <a:t>Linux/Java Server</a:t>
            </a:r>
            <a:endParaRPr lang="en-US" dirty="0"/>
          </a:p>
          <a:p>
            <a:pPr marL="285750" indent="-285750">
              <a:buFont typeface="Arial" panose="020B0604020202020204" pitchFamily="34" charset="0"/>
              <a:buChar char="•"/>
            </a:pPr>
            <a:r>
              <a:rPr lang="en-US" dirty="0" smtClean="0"/>
              <a:t>Backend </a:t>
            </a:r>
            <a:endParaRPr lang="en-US" dirty="0"/>
          </a:p>
        </p:txBody>
      </p:sp>
      <p:sp>
        <p:nvSpPr>
          <p:cNvPr id="146" name="Rectangular Callout 145"/>
          <p:cNvSpPr/>
          <p:nvPr/>
        </p:nvSpPr>
        <p:spPr>
          <a:xfrm>
            <a:off x="2927663" y="2266239"/>
            <a:ext cx="1216791" cy="466759"/>
          </a:xfrm>
          <a:prstGeom prst="wedgeRectCallout">
            <a:avLst>
              <a:gd name="adj1" fmla="val 25663"/>
              <a:gd name="adj2" fmla="val 168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SA producer &amp; consumer</a:t>
            </a:r>
            <a:endParaRPr lang="en-US" sz="1400" dirty="0">
              <a:solidFill>
                <a:schemeClr val="tx1"/>
              </a:solidFill>
              <a:latin typeface="Arial Narrow" panose="020B0606020202030204" pitchFamily="34" charset="0"/>
            </a:endParaRPr>
          </a:p>
        </p:txBody>
      </p:sp>
      <p:sp>
        <p:nvSpPr>
          <p:cNvPr id="147" name="Rectangular Callout 146"/>
          <p:cNvSpPr/>
          <p:nvPr/>
        </p:nvSpPr>
        <p:spPr>
          <a:xfrm>
            <a:off x="7481733" y="2210534"/>
            <a:ext cx="1216791"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Brokering and Storage</a:t>
            </a:r>
            <a:endParaRPr lang="en-US" sz="1400" dirty="0">
              <a:solidFill>
                <a:schemeClr val="tx1"/>
              </a:solidFill>
              <a:latin typeface="Arial Narrow" panose="020B0606020202030204" pitchFamily="34" charset="0"/>
            </a:endParaRPr>
          </a:p>
        </p:txBody>
      </p:sp>
      <p:sp>
        <p:nvSpPr>
          <p:cNvPr id="148" name="Rectangular Callout 147"/>
          <p:cNvSpPr/>
          <p:nvPr/>
        </p:nvSpPr>
        <p:spPr>
          <a:xfrm>
            <a:off x="5196480" y="1074908"/>
            <a:ext cx="1419632"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Error report, deploy/update SW</a:t>
            </a:r>
            <a:endParaRPr lang="en-US" sz="1400" dirty="0">
              <a:solidFill>
                <a:schemeClr val="tx1"/>
              </a:solidFill>
              <a:latin typeface="Arial Narrow" panose="020B0606020202030204" pitchFamily="34" charset="0"/>
            </a:endParaRPr>
          </a:p>
        </p:txBody>
      </p:sp>
      <p:sp>
        <p:nvSpPr>
          <p:cNvPr id="149" name="Rectangular Callout 148"/>
          <p:cNvSpPr/>
          <p:nvPr/>
        </p:nvSpPr>
        <p:spPr>
          <a:xfrm>
            <a:off x="2141552" y="1106192"/>
            <a:ext cx="1419632" cy="565282"/>
          </a:xfrm>
          <a:prstGeom prst="wedgeRectCallout">
            <a:avLst>
              <a:gd name="adj1" fmla="val -58646"/>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err="1" smtClean="0">
                <a:solidFill>
                  <a:schemeClr val="tx1"/>
                </a:solidFill>
                <a:latin typeface="Arial Narrow" panose="020B0606020202030204" pitchFamily="34" charset="0"/>
              </a:rPr>
              <a:t>IMMoRTALS</a:t>
            </a:r>
            <a:r>
              <a:rPr lang="en-US" sz="1400" dirty="0" smtClean="0">
                <a:solidFill>
                  <a:schemeClr val="tx1"/>
                </a:solidFill>
                <a:latin typeface="Arial Narrow" panose="020B0606020202030204" pitchFamily="34" charset="0"/>
              </a:rPr>
              <a:t> code base, build and test environment</a:t>
            </a:r>
            <a:endParaRPr lang="en-US" sz="1400" dirty="0">
              <a:solidFill>
                <a:schemeClr val="tx1"/>
              </a:solidFill>
              <a:latin typeface="Arial Narrow" panose="020B0606020202030204" pitchFamily="34" charset="0"/>
            </a:endParaRPr>
          </a:p>
        </p:txBody>
      </p:sp>
      <p:cxnSp>
        <p:nvCxnSpPr>
          <p:cNvPr id="9" name="Straight Connector 8"/>
          <p:cNvCxnSpPr/>
          <p:nvPr/>
        </p:nvCxnSpPr>
        <p:spPr>
          <a:xfrm>
            <a:off x="4330840" y="2125905"/>
            <a:ext cx="0" cy="1252422"/>
          </a:xfrm>
          <a:prstGeom prst="line">
            <a:avLst/>
          </a:prstGeom>
          <a:noFill/>
          <a:ln w="15875"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1863610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animBg="1"/>
      <p:bldP spid="147" grpId="0" animBg="1"/>
      <p:bldP spid="148" grpId="0" animBg="1"/>
      <p:bldP spid="1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58552" y="1309817"/>
            <a:ext cx="8613599" cy="3130378"/>
          </a:xfrm>
          <a:prstGeom prst="roundRect">
            <a:avLst/>
          </a:prstGeom>
          <a:gradFill>
            <a:gsLst>
              <a:gs pos="0">
                <a:srgbClr val="FFEFD1"/>
              </a:gs>
              <a:gs pos="64999">
                <a:srgbClr val="F0EBD5"/>
              </a:gs>
              <a:gs pos="100000">
                <a:srgbClr val="D1C39F"/>
              </a:gs>
            </a:gsLst>
            <a:lin ang="16200000" scaled="0"/>
          </a:gradFill>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smtClean="0">
                <a:solidFill>
                  <a:schemeClr val="tx1"/>
                </a:solidFill>
              </a:rPr>
              <a:t>System Under Test (SUT)</a:t>
            </a:r>
            <a:endParaRPr lang="en-US" dirty="0">
              <a:solidFill>
                <a:schemeClr val="tx1"/>
              </a:solidFill>
            </a:endParaRPr>
          </a:p>
        </p:txBody>
      </p:sp>
      <p:sp>
        <p:nvSpPr>
          <p:cNvPr id="5" name="Title 4"/>
          <p:cNvSpPr>
            <a:spLocks noGrp="1"/>
          </p:cNvSpPr>
          <p:nvPr>
            <p:ph type="title"/>
          </p:nvPr>
        </p:nvSpPr>
        <p:spPr>
          <a:xfrm>
            <a:off x="233621" y="98450"/>
            <a:ext cx="7434505" cy="829372"/>
          </a:xfrm>
        </p:spPr>
        <p:txBody>
          <a:bodyPr/>
          <a:lstStyle/>
          <a:p>
            <a:r>
              <a:rPr lang="en-US" dirty="0" err="1" smtClean="0"/>
              <a:t>IMMoRTALS</a:t>
            </a:r>
            <a:r>
              <a:rPr lang="en-US" dirty="0" smtClean="0"/>
              <a:t>  System with (TA-4) Interface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52</a:t>
            </a:fld>
            <a:endParaRPr lang="en-US"/>
          </a:p>
        </p:txBody>
      </p:sp>
      <p:sp>
        <p:nvSpPr>
          <p:cNvPr id="3" name="Rectangle 2"/>
          <p:cNvSpPr/>
          <p:nvPr/>
        </p:nvSpPr>
        <p:spPr>
          <a:xfrm>
            <a:off x="3679317" y="2719510"/>
            <a:ext cx="1203370" cy="10719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SA Client n</a:t>
            </a:r>
          </a:p>
        </p:txBody>
      </p:sp>
      <p:sp>
        <p:nvSpPr>
          <p:cNvPr id="8" name="Rectangle 7"/>
          <p:cNvSpPr/>
          <p:nvPr/>
        </p:nvSpPr>
        <p:spPr>
          <a:xfrm>
            <a:off x="4053452" y="2308484"/>
            <a:ext cx="1269893" cy="946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smtClean="0"/>
              <a:t>SA Client 1</a:t>
            </a:r>
          </a:p>
        </p:txBody>
      </p:sp>
      <p:sp>
        <p:nvSpPr>
          <p:cNvPr id="9" name="Rectangle 8"/>
          <p:cNvSpPr/>
          <p:nvPr/>
        </p:nvSpPr>
        <p:spPr>
          <a:xfrm>
            <a:off x="6905143" y="2302312"/>
            <a:ext cx="1195052" cy="11453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Server</a:t>
            </a:r>
          </a:p>
        </p:txBody>
      </p:sp>
      <p:sp>
        <p:nvSpPr>
          <p:cNvPr id="10" name="Rectangle 9"/>
          <p:cNvSpPr/>
          <p:nvPr/>
        </p:nvSpPr>
        <p:spPr>
          <a:xfrm>
            <a:off x="508517" y="2050506"/>
            <a:ext cx="1752600" cy="16256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DAS</a:t>
            </a:r>
          </a:p>
          <a:p>
            <a:pPr algn="ctr"/>
            <a:r>
              <a:rPr lang="en-US" dirty="0" smtClean="0"/>
              <a:t>(Diagnose, Transform, Build)</a:t>
            </a:r>
            <a:endParaRPr lang="en-US" dirty="0"/>
          </a:p>
        </p:txBody>
      </p:sp>
      <p:sp>
        <p:nvSpPr>
          <p:cNvPr id="12" name="Rectangle 11"/>
          <p:cNvSpPr/>
          <p:nvPr/>
        </p:nvSpPr>
        <p:spPr>
          <a:xfrm>
            <a:off x="444843" y="5700588"/>
            <a:ext cx="8435546" cy="683741"/>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Lincoln Test Harness</a:t>
            </a:r>
            <a:endParaRPr lang="en-US" dirty="0"/>
          </a:p>
        </p:txBody>
      </p:sp>
      <p:cxnSp>
        <p:nvCxnSpPr>
          <p:cNvPr id="14" name="Straight Arrow Connector 13"/>
          <p:cNvCxnSpPr/>
          <p:nvPr/>
        </p:nvCxnSpPr>
        <p:spPr>
          <a:xfrm flipH="1" flipV="1">
            <a:off x="1434243" y="3676106"/>
            <a:ext cx="3027" cy="2024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55803" y="3676106"/>
            <a:ext cx="21428" cy="2024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58552" y="4834521"/>
            <a:ext cx="1526229" cy="461665"/>
          </a:xfrm>
          <a:prstGeom prst="rect">
            <a:avLst/>
          </a:prstGeom>
          <a:noFill/>
        </p:spPr>
        <p:txBody>
          <a:bodyPr wrap="square" rtlCol="0">
            <a:spAutoFit/>
          </a:bodyPr>
          <a:lstStyle/>
          <a:p>
            <a:r>
              <a:rPr lang="en-US" sz="1200" dirty="0" smtClean="0"/>
              <a:t>Perturb SUT</a:t>
            </a:r>
          </a:p>
          <a:p>
            <a:r>
              <a:rPr lang="en-US" sz="1200" dirty="0"/>
              <a:t>(REST CALL</a:t>
            </a:r>
            <a:r>
              <a:rPr lang="en-US" sz="1200" dirty="0" smtClean="0"/>
              <a:t>)</a:t>
            </a:r>
            <a:endParaRPr lang="en-US" sz="1200" dirty="0"/>
          </a:p>
        </p:txBody>
      </p:sp>
      <p:sp>
        <p:nvSpPr>
          <p:cNvPr id="20" name="TextBox 19"/>
          <p:cNvSpPr txBox="1"/>
          <p:nvPr/>
        </p:nvSpPr>
        <p:spPr>
          <a:xfrm>
            <a:off x="1666517" y="4899350"/>
            <a:ext cx="1130721" cy="261610"/>
          </a:xfrm>
          <a:prstGeom prst="rect">
            <a:avLst/>
          </a:prstGeom>
          <a:noFill/>
        </p:spPr>
        <p:txBody>
          <a:bodyPr wrap="square" rtlCol="0">
            <a:spAutoFit/>
          </a:bodyPr>
          <a:lstStyle/>
          <a:p>
            <a:pPr algn="ctr"/>
            <a:r>
              <a:rPr lang="en-US" sz="1100" dirty="0" smtClean="0"/>
              <a:t>Status (JSON)</a:t>
            </a:r>
            <a:endParaRPr lang="en-US" sz="1100" dirty="0"/>
          </a:p>
        </p:txBody>
      </p:sp>
      <p:sp>
        <p:nvSpPr>
          <p:cNvPr id="19" name="Rectangle 18"/>
          <p:cNvSpPr/>
          <p:nvPr/>
        </p:nvSpPr>
        <p:spPr>
          <a:xfrm>
            <a:off x="2821317" y="4244022"/>
            <a:ext cx="1762897" cy="49427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Test Scripts</a:t>
            </a:r>
            <a:endParaRPr lang="en-US" dirty="0"/>
          </a:p>
        </p:txBody>
      </p:sp>
      <p:cxnSp>
        <p:nvCxnSpPr>
          <p:cNvPr id="23" name="Straight Arrow Connector 22"/>
          <p:cNvCxnSpPr/>
          <p:nvPr/>
        </p:nvCxnSpPr>
        <p:spPr>
          <a:xfrm flipV="1">
            <a:off x="3910444" y="4738292"/>
            <a:ext cx="0" cy="962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Can 24"/>
          <p:cNvSpPr/>
          <p:nvPr/>
        </p:nvSpPr>
        <p:spPr>
          <a:xfrm>
            <a:off x="7473779" y="4570123"/>
            <a:ext cx="1325858" cy="892961"/>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Logging Service</a:t>
            </a:r>
            <a:endParaRPr lang="en-US" dirty="0"/>
          </a:p>
        </p:txBody>
      </p:sp>
      <p:cxnSp>
        <p:nvCxnSpPr>
          <p:cNvPr id="27" name="Straight Arrow Connector 26"/>
          <p:cNvCxnSpPr/>
          <p:nvPr/>
        </p:nvCxnSpPr>
        <p:spPr>
          <a:xfrm flipV="1">
            <a:off x="6037177" y="5028263"/>
            <a:ext cx="1436602" cy="672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072780" y="4738292"/>
            <a:ext cx="0" cy="962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9" idx="2"/>
          </p:cNvCxnSpPr>
          <p:nvPr/>
        </p:nvCxnSpPr>
        <p:spPr>
          <a:xfrm rot="16200000" flipH="1">
            <a:off x="7170527" y="3779841"/>
            <a:ext cx="1122422" cy="45813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rot="5400000">
            <a:off x="7846569" y="4057317"/>
            <a:ext cx="830305" cy="250027"/>
          </a:xfrm>
          <a:prstGeom prst="rect">
            <a:avLst/>
          </a:prstGeom>
          <a:noFill/>
        </p:spPr>
        <p:txBody>
          <a:bodyPr wrap="square" rtlCol="0">
            <a:spAutoFit/>
          </a:bodyPr>
          <a:lstStyle/>
          <a:p>
            <a:r>
              <a:rPr lang="en-US" sz="1000" dirty="0" smtClean="0"/>
              <a:t>Log Data</a:t>
            </a:r>
            <a:endParaRPr lang="en-US" sz="1000" dirty="0"/>
          </a:p>
        </p:txBody>
      </p:sp>
      <p:cxnSp>
        <p:nvCxnSpPr>
          <p:cNvPr id="56" name="Straight Arrow Connector 55"/>
          <p:cNvCxnSpPr/>
          <p:nvPr/>
        </p:nvCxnSpPr>
        <p:spPr>
          <a:xfrm>
            <a:off x="2232543" y="3512674"/>
            <a:ext cx="952301" cy="7313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531903" y="3754276"/>
            <a:ext cx="881449" cy="553998"/>
          </a:xfrm>
          <a:prstGeom prst="rect">
            <a:avLst/>
          </a:prstGeom>
          <a:noFill/>
        </p:spPr>
        <p:txBody>
          <a:bodyPr wrap="square" rtlCol="0">
            <a:spAutoFit/>
          </a:bodyPr>
          <a:lstStyle/>
          <a:p>
            <a:r>
              <a:rPr lang="en-US" sz="1000" dirty="0" smtClean="0"/>
              <a:t>Deploy Platform applications</a:t>
            </a:r>
            <a:endParaRPr lang="en-US" sz="1000" dirty="0"/>
          </a:p>
        </p:txBody>
      </p:sp>
      <p:sp>
        <p:nvSpPr>
          <p:cNvPr id="60" name="TextBox 59"/>
          <p:cNvSpPr txBox="1"/>
          <p:nvPr/>
        </p:nvSpPr>
        <p:spPr>
          <a:xfrm>
            <a:off x="5626787" y="5118204"/>
            <a:ext cx="1113178" cy="246221"/>
          </a:xfrm>
          <a:prstGeom prst="rect">
            <a:avLst/>
          </a:prstGeom>
          <a:noFill/>
        </p:spPr>
        <p:txBody>
          <a:bodyPr wrap="square" rtlCol="0">
            <a:spAutoFit/>
          </a:bodyPr>
          <a:lstStyle/>
          <a:p>
            <a:r>
              <a:rPr lang="en-US" sz="1000" dirty="0" smtClean="0"/>
              <a:t>Analyze Logs</a:t>
            </a:r>
            <a:endParaRPr lang="en-US" sz="1000" dirty="0"/>
          </a:p>
        </p:txBody>
      </p:sp>
      <p:sp>
        <p:nvSpPr>
          <p:cNvPr id="69" name="Left-Right Arrow 68"/>
          <p:cNvSpPr/>
          <p:nvPr/>
        </p:nvSpPr>
        <p:spPr>
          <a:xfrm>
            <a:off x="5323345" y="2719509"/>
            <a:ext cx="1558130" cy="26223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3148548" y="5064343"/>
            <a:ext cx="897164" cy="600164"/>
          </a:xfrm>
          <a:prstGeom prst="rect">
            <a:avLst/>
          </a:prstGeom>
          <a:noFill/>
        </p:spPr>
        <p:txBody>
          <a:bodyPr wrap="square" rtlCol="0">
            <a:spAutoFit/>
          </a:bodyPr>
          <a:lstStyle/>
          <a:p>
            <a:r>
              <a:rPr lang="en-US" sz="1100" dirty="0" smtClean="0"/>
              <a:t>Begin platform execution</a:t>
            </a:r>
            <a:endParaRPr lang="en-US" sz="1100" dirty="0"/>
          </a:p>
        </p:txBody>
      </p:sp>
      <p:cxnSp>
        <p:nvCxnSpPr>
          <p:cNvPr id="32" name="Straight Arrow Connector 31"/>
          <p:cNvCxnSpPr>
            <a:endCxn id="3" idx="2"/>
          </p:cNvCxnSpPr>
          <p:nvPr/>
        </p:nvCxnSpPr>
        <p:spPr>
          <a:xfrm flipV="1">
            <a:off x="4202955" y="3791438"/>
            <a:ext cx="78047" cy="452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4600576" y="3447700"/>
            <a:ext cx="2304567" cy="1149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651046" y="3334788"/>
            <a:ext cx="1068565" cy="553998"/>
          </a:xfrm>
          <a:prstGeom prst="rect">
            <a:avLst/>
          </a:prstGeom>
          <a:noFill/>
        </p:spPr>
        <p:txBody>
          <a:bodyPr wrap="square" rtlCol="0">
            <a:spAutoFit/>
          </a:bodyPr>
          <a:lstStyle/>
          <a:p>
            <a:r>
              <a:rPr lang="en-US" sz="1000" dirty="0" smtClean="0"/>
              <a:t>Application binaries; configurations</a:t>
            </a:r>
            <a:endParaRPr lang="en-US" sz="1000" dirty="0"/>
          </a:p>
        </p:txBody>
      </p:sp>
      <p:sp>
        <p:nvSpPr>
          <p:cNvPr id="47" name="Oval 46"/>
          <p:cNvSpPr/>
          <p:nvPr/>
        </p:nvSpPr>
        <p:spPr>
          <a:xfrm>
            <a:off x="1006918" y="4182330"/>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31" name="Oval 30"/>
          <p:cNvSpPr/>
          <p:nvPr/>
        </p:nvSpPr>
        <p:spPr>
          <a:xfrm>
            <a:off x="2345542" y="3242254"/>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34" name="Oval 33"/>
          <p:cNvSpPr/>
          <p:nvPr/>
        </p:nvSpPr>
        <p:spPr>
          <a:xfrm>
            <a:off x="1666517" y="4473097"/>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36" name="Oval 35"/>
          <p:cNvSpPr/>
          <p:nvPr/>
        </p:nvSpPr>
        <p:spPr>
          <a:xfrm>
            <a:off x="3415554" y="4740594"/>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sp>
        <p:nvSpPr>
          <p:cNvPr id="37" name="Oval 36"/>
          <p:cNvSpPr/>
          <p:nvPr/>
        </p:nvSpPr>
        <p:spPr>
          <a:xfrm>
            <a:off x="5143607" y="3684452"/>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sp>
        <p:nvSpPr>
          <p:cNvPr id="38" name="Oval 37"/>
          <p:cNvSpPr/>
          <p:nvPr/>
        </p:nvSpPr>
        <p:spPr>
          <a:xfrm>
            <a:off x="6617430" y="4831648"/>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7</a:t>
            </a:r>
          </a:p>
        </p:txBody>
      </p:sp>
      <p:sp>
        <p:nvSpPr>
          <p:cNvPr id="39" name="Oval 38"/>
          <p:cNvSpPr/>
          <p:nvPr/>
        </p:nvSpPr>
        <p:spPr>
          <a:xfrm>
            <a:off x="4216248" y="4786154"/>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a:t>
            </a:r>
          </a:p>
        </p:txBody>
      </p:sp>
      <p:sp>
        <p:nvSpPr>
          <p:cNvPr id="42" name="TextBox 41"/>
          <p:cNvSpPr txBox="1"/>
          <p:nvPr/>
        </p:nvSpPr>
        <p:spPr>
          <a:xfrm>
            <a:off x="4116613" y="5183520"/>
            <a:ext cx="1113178" cy="400110"/>
          </a:xfrm>
          <a:prstGeom prst="rect">
            <a:avLst/>
          </a:prstGeom>
          <a:noFill/>
        </p:spPr>
        <p:txBody>
          <a:bodyPr wrap="square" rtlCol="0">
            <a:spAutoFit/>
          </a:bodyPr>
          <a:lstStyle/>
          <a:p>
            <a:r>
              <a:rPr lang="en-US" sz="1000" dirty="0" smtClean="0"/>
              <a:t>Analyze Auxiliary data</a:t>
            </a:r>
            <a:endParaRPr lang="en-US" sz="1000" dirty="0"/>
          </a:p>
        </p:txBody>
      </p:sp>
      <p:sp>
        <p:nvSpPr>
          <p:cNvPr id="13" name="TextBox 12"/>
          <p:cNvSpPr txBox="1"/>
          <p:nvPr/>
        </p:nvSpPr>
        <p:spPr>
          <a:xfrm>
            <a:off x="5491768" y="2518348"/>
            <a:ext cx="1241045" cy="261610"/>
          </a:xfrm>
          <a:prstGeom prst="rect">
            <a:avLst/>
          </a:prstGeom>
          <a:noFill/>
        </p:spPr>
        <p:txBody>
          <a:bodyPr wrap="none" rtlCol="0">
            <a:spAutoFit/>
          </a:bodyPr>
          <a:lstStyle/>
          <a:p>
            <a:r>
              <a:rPr lang="en-US" sz="1100" dirty="0" smtClean="0"/>
              <a:t>Platform network</a:t>
            </a:r>
            <a:endParaRPr lang="en-US" sz="1100" dirty="0"/>
          </a:p>
        </p:txBody>
      </p:sp>
      <p:cxnSp>
        <p:nvCxnSpPr>
          <p:cNvPr id="21" name="Straight Connector 20"/>
          <p:cNvCxnSpPr/>
          <p:nvPr/>
        </p:nvCxnSpPr>
        <p:spPr>
          <a:xfrm flipV="1">
            <a:off x="5143607" y="1933731"/>
            <a:ext cx="0" cy="3747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143607" y="1933731"/>
            <a:ext cx="347573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619344" y="1933731"/>
            <a:ext cx="0" cy="2733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2909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 </a:t>
            </a:r>
            <a:endParaRPr lang="en-US"/>
          </a:p>
        </p:txBody>
      </p:sp>
      <p:sp>
        <p:nvSpPr>
          <p:cNvPr id="4" name="Content Placeholder 3"/>
          <p:cNvSpPr>
            <a:spLocks noGrp="1"/>
          </p:cNvSpPr>
          <p:nvPr>
            <p:ph idx="1"/>
          </p:nvPr>
        </p:nvSpPr>
        <p:spPr>
          <a:xfrm>
            <a:off x="457200" y="1102894"/>
            <a:ext cx="8229600" cy="5041232"/>
          </a:xfrm>
        </p:spPr>
        <p:txBody>
          <a:bodyPr/>
          <a:lstStyle/>
          <a:p>
            <a:r>
              <a:rPr lang="en-US" dirty="0" smtClean="0"/>
              <a:t>Making good progress</a:t>
            </a:r>
          </a:p>
          <a:p>
            <a:pPr lvl="1"/>
            <a:r>
              <a:rPr lang="en-US" dirty="0" smtClean="0"/>
              <a:t>Platform, CP1</a:t>
            </a:r>
          </a:p>
          <a:p>
            <a:pPr lvl="1"/>
            <a:r>
              <a:rPr lang="en-US" dirty="0" smtClean="0"/>
              <a:t>Whole system analysis, Mutation </a:t>
            </a:r>
          </a:p>
          <a:p>
            <a:pPr lvl="1"/>
            <a:r>
              <a:rPr lang="en-US" dirty="0" smtClean="0"/>
              <a:t>Code evolution primitives- substitute, transform, compose, insert, remove</a:t>
            </a:r>
          </a:p>
          <a:p>
            <a:r>
              <a:rPr lang="en-US" dirty="0" smtClean="0"/>
              <a:t>Started publishing</a:t>
            </a:r>
          </a:p>
          <a:p>
            <a:r>
              <a:rPr lang="en-US" dirty="0" smtClean="0"/>
              <a:t>Lots of hard challenges next</a:t>
            </a:r>
          </a:p>
          <a:p>
            <a:pPr lvl="1"/>
            <a:r>
              <a:rPr lang="en-US" dirty="0" smtClean="0"/>
              <a:t>Evolution primitives with constraints (inversion, ordering)  </a:t>
            </a:r>
          </a:p>
          <a:p>
            <a:pPr lvl="1"/>
            <a:r>
              <a:rPr lang="en-US" dirty="0" smtClean="0"/>
              <a:t>Handling compilation and build errors after code modification</a:t>
            </a:r>
          </a:p>
          <a:p>
            <a:pPr lvl="1"/>
            <a:r>
              <a:rPr lang="en-US" dirty="0" smtClean="0"/>
              <a:t>Supporting runtime adaptation </a:t>
            </a:r>
          </a:p>
          <a:p>
            <a:pPr marL="0" indent="0">
              <a:buNone/>
            </a:pPr>
            <a:endParaRPr lang="en-US" dirty="0" smtClean="0"/>
          </a:p>
          <a:p>
            <a:pPr lvl="1"/>
            <a:endParaRPr lang="en-US" dirty="0" smtClean="0"/>
          </a:p>
          <a:p>
            <a:pPr lvl="1"/>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53</a:t>
            </a:fld>
            <a:endParaRPr lang="en-US"/>
          </a:p>
        </p:txBody>
      </p:sp>
    </p:spTree>
    <p:extLst>
      <p:ext uri="{BB962C8B-B14F-4D97-AF65-F5344CB8AC3E}">
        <p14:creationId xmlns:p14="http://schemas.microsoft.com/office/powerpoint/2010/main" val="2234212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urved Left Arrow 59"/>
          <p:cNvSpPr/>
          <p:nvPr/>
        </p:nvSpPr>
        <p:spPr>
          <a:xfrm>
            <a:off x="2750921" y="5134678"/>
            <a:ext cx="411983" cy="682286"/>
          </a:xfrm>
          <a:prstGeom prst="curvedLeftArrow">
            <a:avLst/>
          </a:prstGeom>
          <a:solidFill>
            <a:schemeClr val="accent2">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err="1" smtClean="0"/>
              <a:t>IMMoRTALS</a:t>
            </a:r>
            <a:r>
              <a:rPr lang="en-US" dirty="0" smtClean="0"/>
              <a:t>  Basics (3)</a:t>
            </a:r>
            <a:endParaRPr lang="en-US" dirty="0"/>
          </a:p>
        </p:txBody>
      </p:sp>
      <p:sp>
        <p:nvSpPr>
          <p:cNvPr id="3" name="Content Placeholder 2"/>
          <p:cNvSpPr>
            <a:spLocks noGrp="1"/>
          </p:cNvSpPr>
          <p:nvPr>
            <p:ph idx="1"/>
          </p:nvPr>
        </p:nvSpPr>
        <p:spPr>
          <a:xfrm>
            <a:off x="258552" y="1045730"/>
            <a:ext cx="8623005" cy="2031003"/>
          </a:xfrm>
        </p:spPr>
        <p:txBody>
          <a:bodyPr/>
          <a:lstStyle/>
          <a:p>
            <a:r>
              <a:rPr lang="en-US" sz="2400" dirty="0" err="1" smtClean="0"/>
              <a:t>IMMoRTALS</a:t>
            </a:r>
            <a:r>
              <a:rPr lang="en-US" sz="2400" dirty="0" smtClean="0"/>
              <a:t> Ecosystem: HW and Software resources  that the two applications depend on</a:t>
            </a:r>
          </a:p>
          <a:p>
            <a:pPr lvl="1"/>
            <a:r>
              <a:rPr lang="en-US" sz="1800" dirty="0" smtClean="0"/>
              <a:t>Traditional shared systems resources (CPU, Memory, Bandwidth), and resources like libraries, hardware devices, external services</a:t>
            </a:r>
          </a:p>
          <a:p>
            <a:pPr lvl="1"/>
            <a:r>
              <a:rPr lang="en-US" sz="1800" u="sng" dirty="0"/>
              <a:t>T</a:t>
            </a:r>
            <a:r>
              <a:rPr lang="en-US" sz="1800" u="sng" dirty="0" smtClean="0"/>
              <a:t>he </a:t>
            </a:r>
            <a:r>
              <a:rPr lang="en-US" sz="1800" u="sng" dirty="0" smtClean="0"/>
              <a:t>mission where the SA application is engaged </a:t>
            </a:r>
            <a:r>
              <a:rPr lang="en-US" sz="1800" dirty="0" smtClean="0"/>
              <a:t>(i.e., the mission requirement influence what is important to the application)</a:t>
            </a:r>
          </a:p>
          <a:p>
            <a:pPr lvl="5"/>
            <a:endParaRPr lang="en-US" sz="1400" dirty="0" smtClean="0"/>
          </a:p>
          <a:p>
            <a:pPr lvl="1"/>
            <a:endParaRPr lang="en-US" sz="1800" dirty="0" smtClean="0"/>
          </a:p>
          <a:p>
            <a:pPr lvl="1"/>
            <a:endParaRPr lang="en-US" sz="1800" dirty="0" smtClean="0"/>
          </a:p>
          <a:p>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6</a:t>
            </a:fld>
            <a:endParaRPr lang="en-US"/>
          </a:p>
        </p:txBody>
      </p:sp>
      <p:sp>
        <p:nvSpPr>
          <p:cNvPr id="6" name="Shape 248"/>
          <p:cNvSpPr/>
          <p:nvPr/>
        </p:nvSpPr>
        <p:spPr>
          <a:xfrm>
            <a:off x="1121716" y="3309791"/>
            <a:ext cx="6508116" cy="2164409"/>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249"/>
          <p:cNvSpPr/>
          <p:nvPr/>
        </p:nvSpPr>
        <p:spPr>
          <a:xfrm>
            <a:off x="1121717" y="3766732"/>
            <a:ext cx="3597768" cy="1660674"/>
          </a:xfrm>
          <a:prstGeom prst="cloud">
            <a:avLst/>
          </a:prstGeom>
          <a:solidFill>
            <a:schemeClr val="bg1"/>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251"/>
          <p:cNvSpPr txBox="1"/>
          <p:nvPr/>
        </p:nvSpPr>
        <p:spPr>
          <a:xfrm>
            <a:off x="1655032" y="3309791"/>
            <a:ext cx="2200794" cy="544454"/>
          </a:xfrm>
          <a:prstGeom prst="rect">
            <a:avLst/>
          </a:prstGeom>
          <a:noFill/>
          <a:ln>
            <a:noFill/>
          </a:ln>
        </p:spPr>
        <p:txBody>
          <a:bodyPr lIns="91425" tIns="91425" rIns="91425" bIns="91425" anchor="t" anchorCtr="0">
            <a:noAutofit/>
          </a:bodyPr>
          <a:lstStyle/>
          <a:p>
            <a:pPr lvl="0" algn="ctr">
              <a:spcBef>
                <a:spcPts val="0"/>
              </a:spcBef>
              <a:buNone/>
            </a:pPr>
            <a:r>
              <a:rPr lang="en" sz="1800" b="1" dirty="0"/>
              <a:t>Environment</a:t>
            </a:r>
          </a:p>
        </p:txBody>
      </p:sp>
      <p:sp>
        <p:nvSpPr>
          <p:cNvPr id="9" name="Shape 252"/>
          <p:cNvSpPr txBox="1"/>
          <p:nvPr/>
        </p:nvSpPr>
        <p:spPr>
          <a:xfrm>
            <a:off x="5857951" y="3309791"/>
            <a:ext cx="1666762" cy="427349"/>
          </a:xfrm>
          <a:prstGeom prst="rect">
            <a:avLst/>
          </a:prstGeom>
          <a:noFill/>
          <a:ln>
            <a:noFill/>
          </a:ln>
        </p:spPr>
        <p:txBody>
          <a:bodyPr lIns="91425" tIns="91425" rIns="91425" bIns="91425" anchor="t" anchorCtr="0">
            <a:noAutofit/>
          </a:bodyPr>
          <a:lstStyle/>
          <a:p>
            <a:pPr lvl="0" algn="ctr" rtl="0">
              <a:spcBef>
                <a:spcPts val="0"/>
              </a:spcBef>
              <a:buNone/>
            </a:pPr>
            <a:r>
              <a:rPr lang="en" sz="1800" b="1" dirty="0"/>
              <a:t>Mission Req</a:t>
            </a:r>
          </a:p>
        </p:txBody>
      </p:sp>
      <p:sp>
        <p:nvSpPr>
          <p:cNvPr id="10" name="Shape 259"/>
          <p:cNvSpPr/>
          <p:nvPr/>
        </p:nvSpPr>
        <p:spPr>
          <a:xfrm>
            <a:off x="6270342" y="3766637"/>
            <a:ext cx="1036064" cy="1511214"/>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578" y="4421376"/>
            <a:ext cx="347020" cy="34658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258" y="4477021"/>
            <a:ext cx="243917" cy="548641"/>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032" y="3981583"/>
            <a:ext cx="687694" cy="20839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1770" y="4063258"/>
            <a:ext cx="687694" cy="208392"/>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0669" y="3932207"/>
            <a:ext cx="687694" cy="208392"/>
          </a:xfrm>
          <a:prstGeom prst="rect">
            <a:avLst/>
          </a:prstGeom>
        </p:spPr>
      </p:pic>
      <p:pic>
        <p:nvPicPr>
          <p:cNvPr id="23" name="Picture 22"/>
          <p:cNvPicPr>
            <a:picLocks noChangeAspect="1"/>
          </p:cNvPicPr>
          <p:nvPr/>
        </p:nvPicPr>
        <p:blipFill>
          <a:blip r:embed="rId6"/>
          <a:stretch>
            <a:fillRect/>
          </a:stretch>
        </p:blipFill>
        <p:spPr>
          <a:xfrm>
            <a:off x="2246316" y="4317312"/>
            <a:ext cx="812684" cy="257421"/>
          </a:xfrm>
          <a:prstGeom prst="rect">
            <a:avLst/>
          </a:prstGeom>
        </p:spPr>
      </p:pic>
      <p:sp>
        <p:nvSpPr>
          <p:cNvPr id="21" name="TextBox 20"/>
          <p:cNvSpPr txBox="1"/>
          <p:nvPr/>
        </p:nvSpPr>
        <p:spPr>
          <a:xfrm>
            <a:off x="2312370" y="4176301"/>
            <a:ext cx="679745" cy="369332"/>
          </a:xfrm>
          <a:prstGeom prst="rect">
            <a:avLst/>
          </a:prstGeom>
          <a:noFill/>
        </p:spPr>
        <p:txBody>
          <a:bodyPr wrap="square" rtlCol="0">
            <a:spAutoFit/>
          </a:bodyPr>
          <a:lstStyle/>
          <a:p>
            <a:r>
              <a:rPr lang="en-US" i="1" dirty="0" smtClean="0"/>
              <a:t>GPS</a:t>
            </a:r>
            <a:endParaRPr lang="en-US" i="1" dirty="0"/>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681312" y="4271275"/>
            <a:ext cx="578097" cy="690208"/>
          </a:xfrm>
          <a:prstGeom prst="rect">
            <a:avLst/>
          </a:prstGeom>
        </p:spPr>
      </p:pic>
      <p:pic>
        <p:nvPicPr>
          <p:cNvPr id="2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93908" y="20016580"/>
            <a:ext cx="346387" cy="90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9"/>
          <p:cNvPicPr>
            <a:picLocks noChangeAspect="1"/>
          </p:cNvPicPr>
          <p:nvPr/>
        </p:nvPicPr>
        <p:blipFill>
          <a:blip r:embed="rId9"/>
          <a:stretch>
            <a:fillRect/>
          </a:stretch>
        </p:blipFill>
        <p:spPr>
          <a:xfrm>
            <a:off x="3478134" y="5906810"/>
            <a:ext cx="505296" cy="499351"/>
          </a:xfrm>
          <a:prstGeom prst="rect">
            <a:avLst/>
          </a:prstGeom>
        </p:spPr>
      </p:pic>
      <p:pic>
        <p:nvPicPr>
          <p:cNvPr id="31" name="Picture 30"/>
          <p:cNvPicPr>
            <a:picLocks noChangeAspect="1"/>
          </p:cNvPicPr>
          <p:nvPr/>
        </p:nvPicPr>
        <p:blipFill>
          <a:blip r:embed="rId10"/>
          <a:stretch>
            <a:fillRect/>
          </a:stretch>
        </p:blipFill>
        <p:spPr>
          <a:xfrm>
            <a:off x="1310772" y="5931565"/>
            <a:ext cx="432205" cy="43220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573" y="4481190"/>
            <a:ext cx="347020" cy="346586"/>
          </a:xfrm>
          <a:prstGeom prst="rect">
            <a:avLst/>
          </a:prstGeom>
        </p:spPr>
      </p:pic>
      <p:pic>
        <p:nvPicPr>
          <p:cNvPr id="34" name="Picture 33"/>
          <p:cNvPicPr>
            <a:picLocks noChangeAspect="1"/>
          </p:cNvPicPr>
          <p:nvPr/>
        </p:nvPicPr>
        <p:blipFill>
          <a:blip r:embed="rId11"/>
          <a:stretch>
            <a:fillRect/>
          </a:stretch>
        </p:blipFill>
        <p:spPr>
          <a:xfrm>
            <a:off x="1776598" y="4807791"/>
            <a:ext cx="1041550" cy="412426"/>
          </a:xfrm>
          <a:prstGeom prst="rect">
            <a:avLst/>
          </a:prstGeom>
        </p:spPr>
      </p:pic>
      <p:pic>
        <p:nvPicPr>
          <p:cNvPr id="35" name="Picture 34"/>
          <p:cNvPicPr>
            <a:picLocks noChangeAspect="1"/>
          </p:cNvPicPr>
          <p:nvPr/>
        </p:nvPicPr>
        <p:blipFill>
          <a:blip r:embed="rId12"/>
          <a:stretch>
            <a:fillRect/>
          </a:stretch>
        </p:blipFill>
        <p:spPr>
          <a:xfrm>
            <a:off x="2302750" y="4577975"/>
            <a:ext cx="373790" cy="262663"/>
          </a:xfrm>
          <a:prstGeom prst="rect">
            <a:avLst/>
          </a:prstGeom>
        </p:spPr>
      </p:pic>
      <p:pic>
        <p:nvPicPr>
          <p:cNvPr id="36" name="Picture 35"/>
          <p:cNvPicPr>
            <a:picLocks noChangeAspect="1"/>
          </p:cNvPicPr>
          <p:nvPr/>
        </p:nvPicPr>
        <p:blipFill>
          <a:blip r:embed="rId12"/>
          <a:stretch>
            <a:fillRect/>
          </a:stretch>
        </p:blipFill>
        <p:spPr>
          <a:xfrm>
            <a:off x="1606783" y="4751341"/>
            <a:ext cx="373790" cy="262663"/>
          </a:xfrm>
          <a:prstGeom prst="rect">
            <a:avLst/>
          </a:prstGeom>
        </p:spPr>
      </p:pic>
      <p:pic>
        <p:nvPicPr>
          <p:cNvPr id="39" name="Picture 38"/>
          <p:cNvPicPr>
            <a:picLocks noChangeAspect="1"/>
          </p:cNvPicPr>
          <p:nvPr/>
        </p:nvPicPr>
        <p:blipFill>
          <a:blip r:embed="rId13"/>
          <a:stretch>
            <a:fillRect/>
          </a:stretch>
        </p:blipFill>
        <p:spPr>
          <a:xfrm>
            <a:off x="3821592" y="3850254"/>
            <a:ext cx="200575" cy="370293"/>
          </a:xfrm>
          <a:prstGeom prst="rect">
            <a:avLst/>
          </a:prstGeom>
        </p:spPr>
      </p:pic>
      <p:pic>
        <p:nvPicPr>
          <p:cNvPr id="40" name="Picture 39"/>
          <p:cNvPicPr>
            <a:picLocks noChangeAspect="1"/>
          </p:cNvPicPr>
          <p:nvPr/>
        </p:nvPicPr>
        <p:blipFill>
          <a:blip r:embed="rId14"/>
          <a:stretch>
            <a:fillRect/>
          </a:stretch>
        </p:blipFill>
        <p:spPr>
          <a:xfrm>
            <a:off x="4106702" y="4071932"/>
            <a:ext cx="224726" cy="264053"/>
          </a:xfrm>
          <a:prstGeom prst="rect">
            <a:avLst/>
          </a:prstGeom>
        </p:spPr>
      </p:pic>
      <p:cxnSp>
        <p:nvCxnSpPr>
          <p:cNvPr id="42" name="Straight Connector 41"/>
          <p:cNvCxnSpPr>
            <a:stCxn id="36" idx="2"/>
          </p:cNvCxnSpPr>
          <p:nvPr/>
        </p:nvCxnSpPr>
        <p:spPr>
          <a:xfrm flipH="1">
            <a:off x="1377139" y="5014004"/>
            <a:ext cx="416539" cy="974768"/>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36" idx="2"/>
            <a:endCxn id="31" idx="3"/>
          </p:cNvCxnSpPr>
          <p:nvPr/>
        </p:nvCxnSpPr>
        <p:spPr>
          <a:xfrm flipH="1">
            <a:off x="1742977" y="5014004"/>
            <a:ext cx="50701" cy="1133664"/>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4" idx="2"/>
          </p:cNvCxnSpPr>
          <p:nvPr/>
        </p:nvCxnSpPr>
        <p:spPr>
          <a:xfrm flipH="1">
            <a:off x="3507345" y="4961483"/>
            <a:ext cx="463015" cy="1027289"/>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4" idx="2"/>
            <a:endCxn id="30" idx="3"/>
          </p:cNvCxnSpPr>
          <p:nvPr/>
        </p:nvCxnSpPr>
        <p:spPr>
          <a:xfrm>
            <a:off x="3970360" y="4961483"/>
            <a:ext cx="13070" cy="1195003"/>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rot="16200000">
            <a:off x="6854789" y="4132645"/>
            <a:ext cx="2101515" cy="369332"/>
          </a:xfrm>
          <a:prstGeom prst="rect">
            <a:avLst/>
          </a:prstGeom>
          <a:noFill/>
        </p:spPr>
        <p:txBody>
          <a:bodyPr wrap="square" rtlCol="0">
            <a:spAutoFit/>
          </a:bodyPr>
          <a:lstStyle/>
          <a:p>
            <a:pPr algn="ctr"/>
            <a:r>
              <a:rPr lang="en-US" b="1" dirty="0" smtClean="0"/>
              <a:t>Ecosystem</a:t>
            </a:r>
            <a:endParaRPr lang="en-US" b="1" dirty="0"/>
          </a:p>
        </p:txBody>
      </p:sp>
      <p:sp>
        <p:nvSpPr>
          <p:cNvPr id="61" name="TextBox 60"/>
          <p:cNvSpPr txBox="1"/>
          <p:nvPr/>
        </p:nvSpPr>
        <p:spPr>
          <a:xfrm>
            <a:off x="1993418" y="5787154"/>
            <a:ext cx="1340192" cy="338554"/>
          </a:xfrm>
          <a:prstGeom prst="rect">
            <a:avLst/>
          </a:prstGeom>
          <a:noFill/>
        </p:spPr>
        <p:txBody>
          <a:bodyPr wrap="square" rtlCol="0">
            <a:spAutoFit/>
          </a:bodyPr>
          <a:lstStyle/>
          <a:p>
            <a:r>
              <a:rPr lang="en-US" sz="1600" i="1" dirty="0">
                <a:solidFill>
                  <a:schemeClr val="bg1">
                    <a:lumMod val="50000"/>
                  </a:schemeClr>
                </a:solidFill>
              </a:rPr>
              <a:t>i</a:t>
            </a:r>
            <a:r>
              <a:rPr lang="en-US" sz="1600" i="1" dirty="0" smtClean="0">
                <a:solidFill>
                  <a:schemeClr val="bg1">
                    <a:lumMod val="50000"/>
                  </a:schemeClr>
                </a:solidFill>
              </a:rPr>
              <a:t>nfluences</a:t>
            </a:r>
            <a:endParaRPr lang="en-US" sz="1600" i="1" dirty="0">
              <a:solidFill>
                <a:schemeClr val="bg1">
                  <a:lumMod val="50000"/>
                </a:schemeClr>
              </a:solidFill>
            </a:endParaRPr>
          </a:p>
        </p:txBody>
      </p:sp>
    </p:spTree>
    <p:extLst>
      <p:ext uri="{BB962C8B-B14F-4D97-AF65-F5344CB8AC3E}">
        <p14:creationId xmlns:p14="http://schemas.microsoft.com/office/powerpoint/2010/main" val="119352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Basics (4)</a:t>
            </a:r>
            <a:endParaRPr lang="en-US" dirty="0"/>
          </a:p>
        </p:txBody>
      </p:sp>
      <p:sp>
        <p:nvSpPr>
          <p:cNvPr id="3" name="Content Placeholder 2"/>
          <p:cNvSpPr>
            <a:spLocks noGrp="1"/>
          </p:cNvSpPr>
          <p:nvPr>
            <p:ph idx="1"/>
          </p:nvPr>
        </p:nvSpPr>
        <p:spPr>
          <a:xfrm>
            <a:off x="258553" y="1045730"/>
            <a:ext cx="8030042" cy="5392508"/>
          </a:xfrm>
        </p:spPr>
        <p:txBody>
          <a:bodyPr/>
          <a:lstStyle/>
          <a:p>
            <a:r>
              <a:rPr lang="en-US" sz="2400" dirty="0" err="1" smtClean="0"/>
              <a:t>IMMoRTALS</a:t>
            </a:r>
            <a:r>
              <a:rPr lang="en-US" sz="2400" dirty="0" smtClean="0"/>
              <a:t> Assumptions</a:t>
            </a:r>
          </a:p>
          <a:p>
            <a:pPr lvl="1">
              <a:lnSpc>
                <a:spcPct val="90000"/>
              </a:lnSpc>
            </a:pPr>
            <a:r>
              <a:rPr lang="en-US" sz="1800" dirty="0"/>
              <a:t>Applications are built as a software product line (well-defined architecture and components)</a:t>
            </a:r>
          </a:p>
          <a:p>
            <a:pPr lvl="1">
              <a:lnSpc>
                <a:spcPct val="90000"/>
              </a:lnSpc>
            </a:pPr>
            <a:r>
              <a:rPr lang="en-US" sz="1800" dirty="0"/>
              <a:t>Functional specification is  provided</a:t>
            </a:r>
          </a:p>
          <a:p>
            <a:pPr lvl="1">
              <a:lnSpc>
                <a:spcPct val="90000"/>
              </a:lnSpc>
            </a:pPr>
            <a:r>
              <a:rPr lang="en-US" sz="1800" dirty="0"/>
              <a:t>Extra functional dependency and specification is inferred</a:t>
            </a:r>
          </a:p>
          <a:p>
            <a:pPr lvl="1">
              <a:lnSpc>
                <a:spcPct val="90000"/>
              </a:lnSpc>
            </a:pPr>
            <a:r>
              <a:rPr lang="en-US" sz="1800" dirty="0"/>
              <a:t>Not every line of the application is evolvable, only the point of use of PLA components are</a:t>
            </a:r>
          </a:p>
          <a:p>
            <a:pPr marL="0" indent="0">
              <a:buNone/>
            </a:pPr>
            <a:endParaRPr lang="en-US" sz="2000" b="1" dirty="0"/>
          </a:p>
          <a:p>
            <a:r>
              <a:rPr lang="en-US" sz="2400" dirty="0" smtClean="0"/>
              <a:t>In response to ecosystem changes, </a:t>
            </a:r>
            <a:r>
              <a:rPr lang="en-US" sz="2400" dirty="0" err="1" smtClean="0"/>
              <a:t>IMMoRTALS</a:t>
            </a:r>
            <a:r>
              <a:rPr lang="en-US" sz="2400" dirty="0" smtClean="0"/>
              <a:t> aims to (make applications):</a:t>
            </a:r>
          </a:p>
          <a:p>
            <a:pPr lvl="1"/>
            <a:r>
              <a:rPr lang="en-US" sz="1800" b="1" dirty="0" smtClean="0"/>
              <a:t>Adapt:</a:t>
            </a:r>
            <a:r>
              <a:rPr lang="en-US" sz="1800" dirty="0" smtClean="0"/>
              <a:t> accommodate/respond to change by various means, may not always result in new program versions (e.g., runtime adaptation)</a:t>
            </a:r>
          </a:p>
          <a:p>
            <a:pPr lvl="1"/>
            <a:r>
              <a:rPr lang="en-US" sz="1800" b="1" dirty="0" smtClean="0"/>
              <a:t>Evolve:</a:t>
            </a:r>
            <a:r>
              <a:rPr lang="en-US" sz="1800" dirty="0" smtClean="0"/>
              <a:t> results in new versions/variants of application programs</a:t>
            </a:r>
          </a:p>
          <a:p>
            <a:pPr lvl="1"/>
            <a:endParaRPr lang="en-US" sz="1800" dirty="0" smtClean="0"/>
          </a:p>
          <a:p>
            <a:pPr lvl="1"/>
            <a:endParaRPr lang="en-US" sz="1800" dirty="0" smtClean="0"/>
          </a:p>
          <a:p>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7</a:t>
            </a:fld>
            <a:endParaRPr lang="en-US"/>
          </a:p>
        </p:txBody>
      </p:sp>
    </p:spTree>
    <p:extLst>
      <p:ext uri="{BB962C8B-B14F-4D97-AF65-F5344CB8AC3E}">
        <p14:creationId xmlns:p14="http://schemas.microsoft.com/office/powerpoint/2010/main" val="849069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617962" y="3105016"/>
            <a:ext cx="5650715" cy="1790937"/>
          </a:xfrm>
          <a:prstGeom prst="rect">
            <a:avLst/>
          </a:prstGeom>
        </p:spPr>
      </p:pic>
      <p:sp>
        <p:nvSpPr>
          <p:cNvPr id="2" name="Title 1"/>
          <p:cNvSpPr>
            <a:spLocks noGrp="1"/>
          </p:cNvSpPr>
          <p:nvPr>
            <p:ph type="title"/>
          </p:nvPr>
        </p:nvSpPr>
        <p:spPr>
          <a:xfrm>
            <a:off x="241300" y="274638"/>
            <a:ext cx="6316816" cy="682625"/>
          </a:xfrm>
        </p:spPr>
        <p:txBody>
          <a:bodyPr/>
          <a:lstStyle/>
          <a:p>
            <a:r>
              <a:rPr lang="en-US" dirty="0" err="1" smtClean="0"/>
              <a:t>IMMoRTALS</a:t>
            </a:r>
            <a:r>
              <a:rPr lang="en-US" dirty="0" smtClean="0"/>
              <a:t> </a:t>
            </a:r>
            <a:r>
              <a:rPr lang="en-US" dirty="0" smtClean="0"/>
              <a:t>Adaptation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8</a:t>
            </a:fld>
            <a:endParaRPr lang="en-US"/>
          </a:p>
        </p:txBody>
      </p:sp>
      <p:sp>
        <p:nvSpPr>
          <p:cNvPr id="5" name="Content Placeholder 2"/>
          <p:cNvSpPr>
            <a:spLocks noGrp="1"/>
          </p:cNvSpPr>
          <p:nvPr>
            <p:ph idx="1"/>
          </p:nvPr>
        </p:nvSpPr>
        <p:spPr>
          <a:xfrm>
            <a:off x="273384" y="1014369"/>
            <a:ext cx="8503920" cy="2007134"/>
          </a:xfrm>
        </p:spPr>
        <p:txBody>
          <a:bodyPr/>
          <a:lstStyle/>
          <a:p>
            <a:r>
              <a:rPr lang="en-US" sz="2000" dirty="0" smtClean="0"/>
              <a:t>Adapt software to accommodate ecosystem changes</a:t>
            </a:r>
          </a:p>
          <a:p>
            <a:pPr lvl="1"/>
            <a:r>
              <a:rPr lang="en-US" sz="1800" dirty="0" smtClean="0"/>
              <a:t>Changes in the operating environment: libraries, hardware, systems resources etc.</a:t>
            </a:r>
          </a:p>
          <a:p>
            <a:pPr lvl="1"/>
            <a:r>
              <a:rPr lang="en-US" sz="1800" dirty="0" smtClean="0"/>
              <a:t>Changes in mission requirements</a:t>
            </a:r>
          </a:p>
          <a:p>
            <a:r>
              <a:rPr lang="en-US" sz="2000" dirty="0" smtClean="0"/>
              <a:t>Immortals uses models to represent and reason about functional and extra-functional aspects of software and its ecosystem</a:t>
            </a:r>
          </a:p>
        </p:txBody>
      </p:sp>
      <p:sp>
        <p:nvSpPr>
          <p:cNvPr id="7" name="Content Placeholder 2"/>
          <p:cNvSpPr txBox="1">
            <a:spLocks/>
          </p:cNvSpPr>
          <p:nvPr/>
        </p:nvSpPr>
        <p:spPr bwMode="auto">
          <a:xfrm>
            <a:off x="273384" y="5043294"/>
            <a:ext cx="8503920" cy="16214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smtClean="0"/>
              <a:t>IMMoRTALS</a:t>
            </a:r>
            <a:r>
              <a:rPr lang="en-US" sz="2000" dirty="0" smtClean="0"/>
              <a:t> aims to achieve its goals by </a:t>
            </a:r>
          </a:p>
          <a:p>
            <a:pPr lvl="1"/>
            <a:r>
              <a:rPr lang="en-US" sz="1800" dirty="0" smtClean="0"/>
              <a:t>Constructing and analyzing models of applications (functionality and resource dependency and usage) and the ecosystem</a:t>
            </a:r>
          </a:p>
          <a:p>
            <a:pPr lvl="1"/>
            <a:r>
              <a:rPr lang="en-US" sz="1800" dirty="0" smtClean="0"/>
              <a:t>Using substitution, elimination and addition of functionality (facilitated by code and behavior modification)</a:t>
            </a:r>
          </a:p>
        </p:txBody>
      </p:sp>
      <p:sp>
        <p:nvSpPr>
          <p:cNvPr id="3" name="TextBox 2"/>
          <p:cNvSpPr txBox="1"/>
          <p:nvPr/>
        </p:nvSpPr>
        <p:spPr>
          <a:xfrm>
            <a:off x="621294" y="3440050"/>
            <a:ext cx="1770213" cy="1200329"/>
          </a:xfrm>
          <a:prstGeom prst="rect">
            <a:avLst/>
          </a:prstGeom>
          <a:noFill/>
        </p:spPr>
        <p:txBody>
          <a:bodyPr wrap="square" rtlCol="0">
            <a:spAutoFit/>
          </a:bodyPr>
          <a:lstStyle/>
          <a:p>
            <a:r>
              <a:rPr lang="en-US" dirty="0" smtClean="0">
                <a:solidFill>
                  <a:schemeClr val="bg1">
                    <a:lumMod val="50000"/>
                  </a:schemeClr>
                </a:solidFill>
              </a:rPr>
              <a:t>Models and changes have an interesting interplay</a:t>
            </a:r>
            <a:endParaRPr lang="en-US" dirty="0">
              <a:solidFill>
                <a:schemeClr val="bg1">
                  <a:lumMod val="50000"/>
                </a:schemeClr>
              </a:solidFill>
            </a:endParaRPr>
          </a:p>
        </p:txBody>
      </p:sp>
      <p:sp>
        <p:nvSpPr>
          <p:cNvPr id="6" name="Rectangular Callout 5"/>
          <p:cNvSpPr/>
          <p:nvPr/>
        </p:nvSpPr>
        <p:spPr>
          <a:xfrm>
            <a:off x="5939692" y="4979466"/>
            <a:ext cx="1438031" cy="319402"/>
          </a:xfrm>
          <a:prstGeom prst="wedgeRectCallout">
            <a:avLst>
              <a:gd name="adj1" fmla="val -54490"/>
              <a:gd name="adj2" fmla="val -115949"/>
            </a:avLst>
          </a:prstGeom>
          <a:solidFill>
            <a:schemeClr val="accent1">
              <a:lumMod val="20000"/>
              <a:lumOff val="80000"/>
              <a:alpha val="47059"/>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1100" dirty="0">
              <a:solidFill>
                <a:schemeClr val="tx1"/>
              </a:solidFill>
              <a:latin typeface="Arial Narrow" panose="020B0606020202030204" pitchFamily="34" charset="0"/>
            </a:endParaRPr>
          </a:p>
        </p:txBody>
      </p:sp>
      <p:sp>
        <p:nvSpPr>
          <p:cNvPr id="10" name="Rectangular Callout 9"/>
          <p:cNvSpPr/>
          <p:nvPr/>
        </p:nvSpPr>
        <p:spPr>
          <a:xfrm>
            <a:off x="5939692" y="4981837"/>
            <a:ext cx="1438031" cy="319402"/>
          </a:xfrm>
          <a:prstGeom prst="wedgeRectCallout">
            <a:avLst>
              <a:gd name="adj1" fmla="val 35184"/>
              <a:gd name="adj2" fmla="val -277443"/>
            </a:avLst>
          </a:prstGeom>
          <a:solidFill>
            <a:schemeClr val="accent1">
              <a:lumMod val="20000"/>
              <a:lumOff val="80000"/>
              <a:alpha val="47059"/>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100" dirty="0" smtClean="0">
                <a:solidFill>
                  <a:schemeClr val="tx1"/>
                </a:solidFill>
                <a:latin typeface="Arial Narrow" panose="020B0606020202030204" pitchFamily="34" charset="0"/>
              </a:rPr>
              <a:t>In addition to adapting the application</a:t>
            </a:r>
            <a:endParaRPr lang="en-US" sz="1100" dirty="0">
              <a:solidFill>
                <a:schemeClr val="tx1"/>
              </a:solidFill>
              <a:latin typeface="Arial Narrow" panose="020B0606020202030204" pitchFamily="34" charset="0"/>
            </a:endParaRPr>
          </a:p>
        </p:txBody>
      </p:sp>
    </p:spTree>
    <p:extLst>
      <p:ext uri="{BB962C8B-B14F-4D97-AF65-F5344CB8AC3E}">
        <p14:creationId xmlns:p14="http://schemas.microsoft.com/office/powerpoint/2010/main" val="672997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Functional Units</a:t>
            </a:r>
            <a:endParaRPr lang="en-US" dirty="0"/>
          </a:p>
        </p:txBody>
      </p:sp>
      <p:sp>
        <p:nvSpPr>
          <p:cNvPr id="4" name="Content Placeholder 3"/>
          <p:cNvSpPr>
            <a:spLocks noGrp="1"/>
          </p:cNvSpPr>
          <p:nvPr>
            <p:ph idx="1"/>
          </p:nvPr>
        </p:nvSpPr>
        <p:spPr>
          <a:xfrm>
            <a:off x="457200" y="1232209"/>
            <a:ext cx="8229600" cy="4525963"/>
          </a:xfrm>
        </p:spPr>
        <p:txBody>
          <a:bodyPr/>
          <a:lstStyle/>
          <a:p>
            <a:r>
              <a:rPr lang="en-US" dirty="0" smtClean="0"/>
              <a:t>DFUs are </a:t>
            </a:r>
            <a:r>
              <a:rPr lang="en-US" dirty="0"/>
              <a:t>an </a:t>
            </a:r>
            <a:r>
              <a:rPr lang="en-US" dirty="0" err="1"/>
              <a:t>IMMoRTALS</a:t>
            </a:r>
            <a:r>
              <a:rPr lang="en-US" dirty="0"/>
              <a:t> concept that links together functional requirements (Features), code (Implementation) and extra functional specification (Resource dependency and usage)</a:t>
            </a:r>
          </a:p>
          <a:p>
            <a:r>
              <a:rPr lang="en-US" dirty="0" err="1" smtClean="0"/>
              <a:t>IMMoRTALS</a:t>
            </a:r>
            <a:r>
              <a:rPr lang="en-US" dirty="0" smtClean="0"/>
              <a:t> representation of DFUs include</a:t>
            </a:r>
          </a:p>
          <a:p>
            <a:pPr lvl="1"/>
            <a:r>
              <a:rPr lang="en-US" dirty="0" smtClean="0"/>
              <a:t>Functional Specifications</a:t>
            </a:r>
          </a:p>
          <a:p>
            <a:pPr lvl="1"/>
            <a:r>
              <a:rPr lang="en-US" dirty="0" smtClean="0"/>
              <a:t>Resource consumption</a:t>
            </a:r>
          </a:p>
          <a:p>
            <a:pPr lvl="1"/>
            <a:r>
              <a:rPr lang="en-US" dirty="0" smtClean="0"/>
              <a:t>Dependencies</a:t>
            </a:r>
          </a:p>
          <a:p>
            <a:r>
              <a:rPr lang="en-US" dirty="0" smtClean="0"/>
              <a:t>DFU metadata can be discovered automatically (Muse / </a:t>
            </a:r>
            <a:r>
              <a:rPr lang="en-US" dirty="0" err="1" smtClean="0"/>
              <a:t>Droidscope</a:t>
            </a:r>
            <a:r>
              <a:rPr lang="en-US" dirty="0" smtClean="0"/>
              <a:t> / Mutation Testing), or through explicit programmer annotations</a:t>
            </a:r>
          </a:p>
          <a:p>
            <a:pPr marL="0" indent="0">
              <a:buNone/>
            </a:pP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9</a:t>
            </a:fld>
            <a:endParaRPr lang="en-US"/>
          </a:p>
        </p:txBody>
      </p:sp>
    </p:spTree>
    <p:extLst>
      <p:ext uri="{BB962C8B-B14F-4D97-AF65-F5344CB8AC3E}">
        <p14:creationId xmlns:p14="http://schemas.microsoft.com/office/powerpoint/2010/main" val="632426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BBN-RT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BBN-RTN-Template</Template>
  <TotalTime>51626</TotalTime>
  <Words>5117</Words>
  <Application>Microsoft Office PowerPoint</Application>
  <PresentationFormat>On-screen Show (4:3)</PresentationFormat>
  <Paragraphs>895</Paragraphs>
  <Slides>53</Slides>
  <Notes>53</Notes>
  <HiddenSlides>6</HiddenSlides>
  <MMClips>0</MMClips>
  <ScaleCrop>false</ScaleCrop>
  <HeadingPairs>
    <vt:vector size="6" baseType="variant">
      <vt:variant>
        <vt:lpstr>Theme</vt:lpstr>
      </vt:variant>
      <vt:variant>
        <vt:i4>1</vt:i4>
      </vt:variant>
      <vt:variant>
        <vt:lpstr>Slide Titles</vt:lpstr>
      </vt:variant>
      <vt:variant>
        <vt:i4>53</vt:i4>
      </vt:variant>
      <vt:variant>
        <vt:lpstr>Custom Shows</vt:lpstr>
      </vt:variant>
      <vt:variant>
        <vt:i4>2</vt:i4>
      </vt:variant>
    </vt:vector>
  </HeadingPairs>
  <TitlesOfParts>
    <vt:vector size="56" baseType="lpstr">
      <vt:lpstr>BBN-RTN-Template</vt:lpstr>
      <vt:lpstr>PowerPoint Presentation</vt:lpstr>
      <vt:lpstr>Outline </vt:lpstr>
      <vt:lpstr>Program Status</vt:lpstr>
      <vt:lpstr>IMMoRTALS  Basics (1)</vt:lpstr>
      <vt:lpstr>IMMoRTALS  Basics (2)</vt:lpstr>
      <vt:lpstr>IMMoRTALS  Basics (3)</vt:lpstr>
      <vt:lpstr>IMMoRTALS  Basics (4)</vt:lpstr>
      <vt:lpstr>IMMoRTALS Adaptation</vt:lpstr>
      <vt:lpstr>Discrete Functional Units</vt:lpstr>
      <vt:lpstr>Where Are We: Baseline Application</vt:lpstr>
      <vt:lpstr>Overview of Phase 1 CPs</vt:lpstr>
      <vt:lpstr>CP2 Illustration: The Problem </vt:lpstr>
      <vt:lpstr>High Level End-to-End Walkthrough </vt:lpstr>
      <vt:lpstr>Other variations</vt:lpstr>
      <vt:lpstr>Current State of DAS and Components</vt:lpstr>
      <vt:lpstr>Plan for the Next Few Slides</vt:lpstr>
      <vt:lpstr>Current State of DAS and Components</vt:lpstr>
      <vt:lpstr>Resource Usage Analysis</vt:lpstr>
      <vt:lpstr>Resource Usage Analysis</vt:lpstr>
      <vt:lpstr>Resource Usage Analysis</vt:lpstr>
      <vt:lpstr>Resource Usage Analysis</vt:lpstr>
      <vt:lpstr>Resource Usage Analysis</vt:lpstr>
      <vt:lpstr>Resource Usage Analysis</vt:lpstr>
      <vt:lpstr>Resource Usage Analysis</vt:lpstr>
      <vt:lpstr>Current State of DAS and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State of DAS and Components</vt:lpstr>
      <vt:lpstr>Ontology</vt:lpstr>
      <vt:lpstr>Annotations</vt:lpstr>
      <vt:lpstr>Use case</vt:lpstr>
      <vt:lpstr>Current State of DAS and Components</vt:lpstr>
      <vt:lpstr>DAS Workflow</vt:lpstr>
      <vt:lpstr>Matching Mission Functionality</vt:lpstr>
      <vt:lpstr>Resource specification DSL</vt:lpstr>
      <vt:lpstr>DSL Example</vt:lpstr>
      <vt:lpstr>DSL Example</vt:lpstr>
      <vt:lpstr>Going Beyond Substitution </vt:lpstr>
      <vt:lpstr>Composing DFUs</vt:lpstr>
      <vt:lpstr>Composing DFUs Challenges</vt:lpstr>
      <vt:lpstr>Discovery via Mutation: Overview</vt:lpstr>
      <vt:lpstr>Discovery via Mutation: Producing P’</vt:lpstr>
      <vt:lpstr>Build and Test/Run</vt:lpstr>
      <vt:lpstr>Next Steps</vt:lpstr>
      <vt:lpstr>IMMoRTALS System View</vt:lpstr>
      <vt:lpstr>IMMoRTALS  System with (TA-4) Interface </vt:lpstr>
      <vt:lpstr>Conclusion </vt:lpstr>
      <vt:lpstr>Custom Show 1</vt:lpstr>
      <vt:lpstr>Custom Show 2</vt:lpstr>
    </vt:vector>
  </TitlesOfParts>
  <Company>BBN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A3</dc:subject>
  <dc:creator>Partha Pal</dc:creator>
  <cp:lastModifiedBy>matt</cp:lastModifiedBy>
  <cp:revision>2346</cp:revision>
  <cp:lastPrinted>2016-07-24T17:55:25Z</cp:lastPrinted>
  <dcterms:created xsi:type="dcterms:W3CDTF">2010-07-09T13:55:20Z</dcterms:created>
  <dcterms:modified xsi:type="dcterms:W3CDTF">2016-07-25T06:50:29Z</dcterms:modified>
</cp:coreProperties>
</file>